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58" r:id="rId5"/>
    <p:sldId id="262" r:id="rId6"/>
    <p:sldId id="263" r:id="rId7"/>
    <p:sldId id="264" r:id="rId8"/>
    <p:sldId id="265" r:id="rId9"/>
    <p:sldId id="267" r:id="rId10"/>
    <p:sldId id="268" r:id="rId11"/>
    <p:sldId id="270" r:id="rId12"/>
    <p:sldId id="269" r:id="rId13"/>
  </p:sldIdLst>
  <p:sldSz cx="6858000" cy="9906000" type="A4"/>
  <p:notesSz cx="6797675" cy="9926638"/>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p15:clr>
            <a:srgbClr val="A4A3A4"/>
          </p15:clr>
        </p15:guide>
        <p15:guide id="2" orient="horz" pos="444">
          <p15:clr>
            <a:srgbClr val="A4A3A4"/>
          </p15:clr>
        </p15:guide>
        <p15:guide id="3" orient="horz" pos="535">
          <p15:clr>
            <a:srgbClr val="A4A3A4"/>
          </p15:clr>
        </p15:guide>
        <p15:guide id="4" pos="21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8" d="100"/>
          <a:sy n="108" d="100"/>
        </p:scale>
        <p:origin x="4266" y="102"/>
      </p:cViewPr>
      <p:guideLst>
        <p:guide orient="horz" pos="3120"/>
        <p:guide orient="horz" pos="444"/>
        <p:guide orient="horz" pos="535"/>
        <p:guide pos="21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2" name="Tittel 1"/>
          <p:cNvSpPr>
            <a:spLocks noGrp="1"/>
          </p:cNvSpPr>
          <p:nvPr>
            <p:ph type="ctrTitle"/>
          </p:nvPr>
        </p:nvSpPr>
        <p:spPr>
          <a:xfrm>
            <a:off x="514350" y="3077283"/>
            <a:ext cx="5829300" cy="2123369"/>
          </a:xfrm>
        </p:spPr>
        <p:txBody>
          <a:bodyPr/>
          <a:lstStyle/>
          <a:p>
            <a:r>
              <a:rPr lang="nb-NO"/>
              <a:t>Klikk for å redigere tittelstil</a:t>
            </a:r>
          </a:p>
        </p:txBody>
      </p:sp>
      <p:sp>
        <p:nvSpPr>
          <p:cNvPr id="3" name="Undertittel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b-NO"/>
              <a:t>Klikk for å redigere undertittelstil i malen</a:t>
            </a:r>
          </a:p>
        </p:txBody>
      </p:sp>
      <p:sp>
        <p:nvSpPr>
          <p:cNvPr id="4" name="Plassholder for dato 3"/>
          <p:cNvSpPr>
            <a:spLocks noGrp="1"/>
          </p:cNvSpPr>
          <p:nvPr>
            <p:ph type="dt" sz="half" idx="10"/>
          </p:nvPr>
        </p:nvSpPr>
        <p:spPr/>
        <p:txBody>
          <a:bodyPr/>
          <a:lstStyle/>
          <a:p>
            <a:fld id="{BB3D6927-06B0-4432-93D7-12FCFB7CB0A2}" type="datetimeFigureOut">
              <a:rPr lang="nb-NO" smtClean="0"/>
              <a:pPr/>
              <a:t>08.11.2018</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A66B7D91-F183-4C2F-99CB-9216B7BF73EF}" type="slidenum">
              <a:rPr lang="nb-NO" smtClean="0"/>
              <a:pPr/>
              <a:t>‹#›</a:t>
            </a:fld>
            <a:endParaRPr lang="nb-N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loddrett tekst 2"/>
          <p:cNvSpPr>
            <a:spLocks noGrp="1"/>
          </p:cNvSpPr>
          <p:nvPr>
            <p:ph type="body" orient="vert" idx="1"/>
          </p:nvPr>
        </p:nvSpPr>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BB3D6927-06B0-4432-93D7-12FCFB7CB0A2}" type="datetimeFigureOut">
              <a:rPr lang="nb-NO" smtClean="0"/>
              <a:pPr/>
              <a:t>08.11.2018</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A66B7D91-F183-4C2F-99CB-9216B7BF73EF}" type="slidenum">
              <a:rPr lang="nb-NO" smtClean="0"/>
              <a:pPr/>
              <a:t>‹#›</a:t>
            </a:fld>
            <a:endParaRPr lang="nb-N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3729037" y="529697"/>
            <a:ext cx="1157288" cy="11268075"/>
          </a:xfrm>
        </p:spPr>
        <p:txBody>
          <a:bodyPr vert="eaVert"/>
          <a:lstStyle/>
          <a:p>
            <a:r>
              <a:rPr lang="nb-NO"/>
              <a:t>Klikk for å redigere tittelstil</a:t>
            </a:r>
          </a:p>
        </p:txBody>
      </p:sp>
      <p:sp>
        <p:nvSpPr>
          <p:cNvPr id="3" name="Plassholder for loddrett tekst 2"/>
          <p:cNvSpPr>
            <a:spLocks noGrp="1"/>
          </p:cNvSpPr>
          <p:nvPr>
            <p:ph type="body" orient="vert" idx="1"/>
          </p:nvPr>
        </p:nvSpPr>
        <p:spPr>
          <a:xfrm>
            <a:off x="257176" y="529697"/>
            <a:ext cx="3357563" cy="11268075"/>
          </a:xfrm>
        </p:spPr>
        <p:txBody>
          <a:bodyPr vert="eaVert"/>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BB3D6927-06B0-4432-93D7-12FCFB7CB0A2}" type="datetimeFigureOut">
              <a:rPr lang="nb-NO" smtClean="0"/>
              <a:pPr/>
              <a:t>08.11.2018</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A66B7D91-F183-4C2F-99CB-9216B7BF73EF}" type="slidenum">
              <a:rPr lang="nb-NO" smtClean="0"/>
              <a:pPr/>
              <a:t>‹#›</a:t>
            </a:fld>
            <a:endParaRPr lang="nb-N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idx="1"/>
          </p:nvPr>
        </p:nvSpPr>
        <p:spPr/>
        <p:txBody>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10"/>
          </p:nvPr>
        </p:nvSpPr>
        <p:spPr/>
        <p:txBody>
          <a:bodyPr/>
          <a:lstStyle/>
          <a:p>
            <a:fld id="{BB3D6927-06B0-4432-93D7-12FCFB7CB0A2}" type="datetimeFigureOut">
              <a:rPr lang="nb-NO" smtClean="0"/>
              <a:pPr/>
              <a:t>08.11.2018</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A66B7D91-F183-4C2F-99CB-9216B7BF73EF}" type="slidenum">
              <a:rPr lang="nb-NO" smtClean="0"/>
              <a:pPr/>
              <a:t>‹#›</a:t>
            </a:fld>
            <a:endParaRPr lang="nb-N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541735" y="6365522"/>
            <a:ext cx="5829300" cy="1967442"/>
          </a:xfrm>
        </p:spPr>
        <p:txBody>
          <a:bodyPr anchor="t"/>
          <a:lstStyle>
            <a:lvl1pPr algn="l">
              <a:defRPr sz="4000" b="1" cap="all"/>
            </a:lvl1pPr>
          </a:lstStyle>
          <a:p>
            <a:r>
              <a:rPr lang="nb-NO"/>
              <a:t>Klikk for å redigere tittelstil</a:t>
            </a:r>
          </a:p>
        </p:txBody>
      </p:sp>
      <p:sp>
        <p:nvSpPr>
          <p:cNvPr id="3" name="Plassholder for tekst 2"/>
          <p:cNvSpPr>
            <a:spLocks noGrp="1"/>
          </p:cNvSpPr>
          <p:nvPr>
            <p:ph type="body" idx="1"/>
          </p:nvPr>
        </p:nvSpPr>
        <p:spPr>
          <a:xfrm>
            <a:off x="541735" y="4198587"/>
            <a:ext cx="5829300" cy="2166936"/>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b-NO"/>
              <a:t>Klikk for å redigere tekststiler i malen</a:t>
            </a:r>
          </a:p>
        </p:txBody>
      </p:sp>
      <p:sp>
        <p:nvSpPr>
          <p:cNvPr id="4" name="Plassholder for dato 3"/>
          <p:cNvSpPr>
            <a:spLocks noGrp="1"/>
          </p:cNvSpPr>
          <p:nvPr>
            <p:ph type="dt" sz="half" idx="10"/>
          </p:nvPr>
        </p:nvSpPr>
        <p:spPr/>
        <p:txBody>
          <a:bodyPr/>
          <a:lstStyle/>
          <a:p>
            <a:fld id="{BB3D6927-06B0-4432-93D7-12FCFB7CB0A2}" type="datetimeFigureOut">
              <a:rPr lang="nb-NO" smtClean="0"/>
              <a:pPr/>
              <a:t>08.11.2018</a:t>
            </a:fld>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A66B7D91-F183-4C2F-99CB-9216B7BF73EF}" type="slidenum">
              <a:rPr lang="nb-NO" smtClean="0"/>
              <a:pPr/>
              <a:t>‹#›</a:t>
            </a:fld>
            <a:endParaRPr lang="nb-NO"/>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innhold 2"/>
          <p:cNvSpPr>
            <a:spLocks noGrp="1"/>
          </p:cNvSpPr>
          <p:nvPr>
            <p:ph sz="half" idx="1"/>
          </p:nvPr>
        </p:nvSpPr>
        <p:spPr>
          <a:xfrm>
            <a:off x="257176"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innhold 3"/>
          <p:cNvSpPr>
            <a:spLocks noGrp="1"/>
          </p:cNvSpPr>
          <p:nvPr>
            <p:ph sz="half" idx="2"/>
          </p:nvPr>
        </p:nvSpPr>
        <p:spPr>
          <a:xfrm>
            <a:off x="2628901" y="3081867"/>
            <a:ext cx="2257425" cy="871590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dato 4"/>
          <p:cNvSpPr>
            <a:spLocks noGrp="1"/>
          </p:cNvSpPr>
          <p:nvPr>
            <p:ph type="dt" sz="half" idx="10"/>
          </p:nvPr>
        </p:nvSpPr>
        <p:spPr/>
        <p:txBody>
          <a:bodyPr/>
          <a:lstStyle/>
          <a:p>
            <a:fld id="{BB3D6927-06B0-4432-93D7-12FCFB7CB0A2}" type="datetimeFigureOut">
              <a:rPr lang="nb-NO" smtClean="0"/>
              <a:pPr/>
              <a:t>08.11.2018</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A66B7D91-F183-4C2F-99CB-9216B7BF73EF}" type="slidenum">
              <a:rPr lang="nb-NO" smtClean="0"/>
              <a:pPr/>
              <a:t>‹#›</a:t>
            </a:fld>
            <a:endParaRPr lang="nb-N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342900" y="396699"/>
            <a:ext cx="6172200" cy="1651000"/>
          </a:xfrm>
        </p:spPr>
        <p:txBody>
          <a:bodyPr/>
          <a:lstStyle>
            <a:lvl1pPr>
              <a:defRPr/>
            </a:lvl1pPr>
          </a:lstStyle>
          <a:p>
            <a:r>
              <a:rPr lang="nb-NO"/>
              <a:t>Klikk for å redigere tittelstil</a:t>
            </a:r>
          </a:p>
        </p:txBody>
      </p:sp>
      <p:sp>
        <p:nvSpPr>
          <p:cNvPr id="3" name="Plassholder for tekst 2"/>
          <p:cNvSpPr>
            <a:spLocks noGrp="1"/>
          </p:cNvSpPr>
          <p:nvPr>
            <p:ph type="body" idx="1"/>
          </p:nvPr>
        </p:nvSpPr>
        <p:spPr>
          <a:xfrm>
            <a:off x="342900" y="2217385"/>
            <a:ext cx="303014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4" name="Plassholder for innhold 3"/>
          <p:cNvSpPr>
            <a:spLocks noGrp="1"/>
          </p:cNvSpPr>
          <p:nvPr>
            <p:ph sz="half" idx="2"/>
          </p:nvPr>
        </p:nvSpPr>
        <p:spPr>
          <a:xfrm>
            <a:off x="342900" y="3141486"/>
            <a:ext cx="303014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5" name="Plassholder for tekst 4"/>
          <p:cNvSpPr>
            <a:spLocks noGrp="1"/>
          </p:cNvSpPr>
          <p:nvPr>
            <p:ph type="body" sz="quarter" idx="3"/>
          </p:nvPr>
        </p:nvSpPr>
        <p:spPr>
          <a:xfrm>
            <a:off x="3483770" y="2217385"/>
            <a:ext cx="3031331" cy="924101"/>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b-NO"/>
              <a:t>Klikk for å redigere tekststiler i malen</a:t>
            </a:r>
          </a:p>
        </p:txBody>
      </p:sp>
      <p:sp>
        <p:nvSpPr>
          <p:cNvPr id="6" name="Plassholder for innhold 5"/>
          <p:cNvSpPr>
            <a:spLocks noGrp="1"/>
          </p:cNvSpPr>
          <p:nvPr>
            <p:ph sz="quarter" idx="4"/>
          </p:nvPr>
        </p:nvSpPr>
        <p:spPr>
          <a:xfrm>
            <a:off x="3483770" y="3141486"/>
            <a:ext cx="3031331" cy="570741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7" name="Plassholder for dato 6"/>
          <p:cNvSpPr>
            <a:spLocks noGrp="1"/>
          </p:cNvSpPr>
          <p:nvPr>
            <p:ph type="dt" sz="half" idx="10"/>
          </p:nvPr>
        </p:nvSpPr>
        <p:spPr/>
        <p:txBody>
          <a:bodyPr/>
          <a:lstStyle/>
          <a:p>
            <a:fld id="{BB3D6927-06B0-4432-93D7-12FCFB7CB0A2}" type="datetimeFigureOut">
              <a:rPr lang="nb-NO" smtClean="0"/>
              <a:pPr/>
              <a:t>08.11.2018</a:t>
            </a:fld>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A66B7D91-F183-4C2F-99CB-9216B7BF73EF}" type="slidenum">
              <a:rPr lang="nb-NO" smtClean="0"/>
              <a:pPr/>
              <a:t>‹#›</a:t>
            </a:fld>
            <a:endParaRPr lang="nb-N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lang="nb-NO"/>
              <a:t>Klikk for å redigere tittelstil</a:t>
            </a:r>
          </a:p>
        </p:txBody>
      </p:sp>
      <p:sp>
        <p:nvSpPr>
          <p:cNvPr id="3" name="Plassholder for dato 2"/>
          <p:cNvSpPr>
            <a:spLocks noGrp="1"/>
          </p:cNvSpPr>
          <p:nvPr>
            <p:ph type="dt" sz="half" idx="10"/>
          </p:nvPr>
        </p:nvSpPr>
        <p:spPr/>
        <p:txBody>
          <a:bodyPr/>
          <a:lstStyle/>
          <a:p>
            <a:fld id="{BB3D6927-06B0-4432-93D7-12FCFB7CB0A2}" type="datetimeFigureOut">
              <a:rPr lang="nb-NO" smtClean="0"/>
              <a:pPr/>
              <a:t>08.11.2018</a:t>
            </a:fld>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A66B7D91-F183-4C2F-99CB-9216B7BF73EF}" type="slidenum">
              <a:rPr lang="nb-NO" smtClean="0"/>
              <a:pPr/>
              <a:t>‹#›</a:t>
            </a:fld>
            <a:endParaRPr lang="nb-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fld id="{BB3D6927-06B0-4432-93D7-12FCFB7CB0A2}" type="datetimeFigureOut">
              <a:rPr lang="nb-NO" smtClean="0"/>
              <a:pPr/>
              <a:t>08.11.2018</a:t>
            </a:fld>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A66B7D91-F183-4C2F-99CB-9216B7BF73EF}" type="slidenum">
              <a:rPr lang="nb-NO" smtClean="0"/>
              <a:pPr/>
              <a:t>‹#›</a:t>
            </a:fld>
            <a:endParaRPr lang="nb-N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342901" y="394406"/>
            <a:ext cx="2256235" cy="1678517"/>
          </a:xfrm>
        </p:spPr>
        <p:txBody>
          <a:bodyPr anchor="b"/>
          <a:lstStyle>
            <a:lvl1pPr algn="l">
              <a:defRPr sz="2000" b="1"/>
            </a:lvl1pPr>
          </a:lstStyle>
          <a:p>
            <a:r>
              <a:rPr lang="nb-NO"/>
              <a:t>Klikk for å redigere tittelstil</a:t>
            </a:r>
          </a:p>
        </p:txBody>
      </p:sp>
      <p:sp>
        <p:nvSpPr>
          <p:cNvPr id="3" name="Plassholder for innhold 2"/>
          <p:cNvSpPr>
            <a:spLocks noGrp="1"/>
          </p:cNvSpPr>
          <p:nvPr>
            <p:ph idx="1"/>
          </p:nvPr>
        </p:nvSpPr>
        <p:spPr>
          <a:xfrm>
            <a:off x="2681288" y="394406"/>
            <a:ext cx="3833813" cy="8454497"/>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tekst 3"/>
          <p:cNvSpPr>
            <a:spLocks noGrp="1"/>
          </p:cNvSpPr>
          <p:nvPr>
            <p:ph type="body" sz="half" idx="2"/>
          </p:nvPr>
        </p:nvSpPr>
        <p:spPr>
          <a:xfrm>
            <a:off x="342901" y="2072923"/>
            <a:ext cx="2256235" cy="677598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BB3D6927-06B0-4432-93D7-12FCFB7CB0A2}" type="datetimeFigureOut">
              <a:rPr lang="nb-NO" smtClean="0"/>
              <a:pPr/>
              <a:t>08.11.2018</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A66B7D91-F183-4C2F-99CB-9216B7BF73EF}" type="slidenum">
              <a:rPr lang="nb-NO" smtClean="0"/>
              <a:pPr/>
              <a:t>‹#›</a:t>
            </a:fld>
            <a:endParaRPr lang="nb-N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344216" y="6934201"/>
            <a:ext cx="4114800" cy="818622"/>
          </a:xfrm>
        </p:spPr>
        <p:txBody>
          <a:bodyPr anchor="b"/>
          <a:lstStyle>
            <a:lvl1pPr algn="l">
              <a:defRPr sz="2000" b="1"/>
            </a:lvl1pPr>
          </a:lstStyle>
          <a:p>
            <a:r>
              <a:rPr lang="nb-NO"/>
              <a:t>Klikk for å redigere tittelstil</a:t>
            </a:r>
          </a:p>
        </p:txBody>
      </p:sp>
      <p:sp>
        <p:nvSpPr>
          <p:cNvPr id="3" name="Plassholder for bilde 2"/>
          <p:cNvSpPr>
            <a:spLocks noGrp="1"/>
          </p:cNvSpPr>
          <p:nvPr>
            <p:ph type="pic" idx="1"/>
          </p:nvPr>
        </p:nvSpPr>
        <p:spPr>
          <a:xfrm>
            <a:off x="1344216" y="885119"/>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b-NO"/>
          </a:p>
        </p:txBody>
      </p:sp>
      <p:sp>
        <p:nvSpPr>
          <p:cNvPr id="4" name="Plassholder for tekst 3"/>
          <p:cNvSpPr>
            <a:spLocks noGrp="1"/>
          </p:cNvSpPr>
          <p:nvPr>
            <p:ph type="body" sz="half" idx="2"/>
          </p:nvPr>
        </p:nvSpPr>
        <p:spPr>
          <a:xfrm>
            <a:off x="1344216" y="7752823"/>
            <a:ext cx="4114800" cy="116257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b-NO"/>
              <a:t>Klikk for å redigere tekststiler i malen</a:t>
            </a:r>
          </a:p>
        </p:txBody>
      </p:sp>
      <p:sp>
        <p:nvSpPr>
          <p:cNvPr id="5" name="Plassholder for dato 4"/>
          <p:cNvSpPr>
            <a:spLocks noGrp="1"/>
          </p:cNvSpPr>
          <p:nvPr>
            <p:ph type="dt" sz="half" idx="10"/>
          </p:nvPr>
        </p:nvSpPr>
        <p:spPr/>
        <p:txBody>
          <a:bodyPr/>
          <a:lstStyle/>
          <a:p>
            <a:fld id="{BB3D6927-06B0-4432-93D7-12FCFB7CB0A2}" type="datetimeFigureOut">
              <a:rPr lang="nb-NO" smtClean="0"/>
              <a:pPr/>
              <a:t>08.11.2018</a:t>
            </a:fld>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A66B7D91-F183-4C2F-99CB-9216B7BF73EF}" type="slidenum">
              <a:rPr lang="nb-NO" smtClean="0"/>
              <a:pPr/>
              <a:t>‹#›</a:t>
            </a:fld>
            <a:endParaRPr lang="nb-N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ittel 1"/>
          <p:cNvSpPr>
            <a:spLocks noGrp="1"/>
          </p:cNvSpPr>
          <p:nvPr>
            <p:ph type="title"/>
          </p:nvPr>
        </p:nvSpPr>
        <p:spPr>
          <a:xfrm>
            <a:off x="342900" y="396699"/>
            <a:ext cx="6172200" cy="1651000"/>
          </a:xfrm>
          <a:prstGeom prst="rect">
            <a:avLst/>
          </a:prstGeom>
        </p:spPr>
        <p:txBody>
          <a:bodyPr vert="horz" lIns="91440" tIns="45720" rIns="91440" bIns="45720" rtlCol="0" anchor="ctr">
            <a:normAutofit/>
          </a:bodyPr>
          <a:lstStyle/>
          <a:p>
            <a:r>
              <a:rPr lang="nb-NO"/>
              <a:t>Klikk for å redigere tittelstil</a:t>
            </a:r>
          </a:p>
        </p:txBody>
      </p:sp>
      <p:sp>
        <p:nvSpPr>
          <p:cNvPr id="3" name="Plassholder for tekst 2"/>
          <p:cNvSpPr>
            <a:spLocks noGrp="1"/>
          </p:cNvSpPr>
          <p:nvPr>
            <p:ph type="body" idx="1"/>
          </p:nvPr>
        </p:nvSpPr>
        <p:spPr>
          <a:xfrm>
            <a:off x="342900" y="2311402"/>
            <a:ext cx="6172200" cy="6537502"/>
          </a:xfrm>
          <a:prstGeom prst="rect">
            <a:avLst/>
          </a:prstGeom>
        </p:spPr>
        <p:txBody>
          <a:bodyPr vert="horz" lIns="91440" tIns="45720" rIns="91440" bIns="45720" rtlCol="0">
            <a:normAutofit/>
          </a:bodyPr>
          <a:lstStyle/>
          <a:p>
            <a:pPr lvl="0"/>
            <a:r>
              <a:rPr lang="nb-NO"/>
              <a:t>Klikk for å redigere tekststiler i malen</a:t>
            </a:r>
          </a:p>
          <a:p>
            <a:pPr lvl="1"/>
            <a:r>
              <a:rPr lang="nb-NO"/>
              <a:t>Andre nivå</a:t>
            </a:r>
          </a:p>
          <a:p>
            <a:pPr lvl="2"/>
            <a:r>
              <a:rPr lang="nb-NO"/>
              <a:t>Tredje nivå</a:t>
            </a:r>
          </a:p>
          <a:p>
            <a:pPr lvl="3"/>
            <a:r>
              <a:rPr lang="nb-NO"/>
              <a:t>Fjerde nivå</a:t>
            </a:r>
          </a:p>
          <a:p>
            <a:pPr lvl="4"/>
            <a:r>
              <a:rPr lang="nb-NO"/>
              <a:t>Femte nivå</a:t>
            </a:r>
          </a:p>
        </p:txBody>
      </p:sp>
      <p:sp>
        <p:nvSpPr>
          <p:cNvPr id="4" name="Plassholder for dato 3"/>
          <p:cNvSpPr>
            <a:spLocks noGrp="1"/>
          </p:cNvSpPr>
          <p:nvPr>
            <p:ph type="dt" sz="half" idx="2"/>
          </p:nvPr>
        </p:nvSpPr>
        <p:spPr>
          <a:xfrm>
            <a:off x="342900" y="9181396"/>
            <a:ext cx="1600200" cy="527402"/>
          </a:xfrm>
          <a:prstGeom prst="rect">
            <a:avLst/>
          </a:prstGeom>
        </p:spPr>
        <p:txBody>
          <a:bodyPr vert="horz" lIns="91440" tIns="45720" rIns="91440" bIns="45720" rtlCol="0" anchor="ctr"/>
          <a:lstStyle>
            <a:lvl1pPr algn="l">
              <a:defRPr sz="1200">
                <a:solidFill>
                  <a:schemeClr val="tx1">
                    <a:tint val="75000"/>
                  </a:schemeClr>
                </a:solidFill>
              </a:defRPr>
            </a:lvl1pPr>
          </a:lstStyle>
          <a:p>
            <a:fld id="{BB3D6927-06B0-4432-93D7-12FCFB7CB0A2}" type="datetimeFigureOut">
              <a:rPr lang="nb-NO" smtClean="0"/>
              <a:pPr/>
              <a:t>08.11.2018</a:t>
            </a:fld>
            <a:endParaRPr lang="nb-NO"/>
          </a:p>
        </p:txBody>
      </p:sp>
      <p:sp>
        <p:nvSpPr>
          <p:cNvPr id="5" name="Plassholder for bunntekst 4"/>
          <p:cNvSpPr>
            <a:spLocks noGrp="1"/>
          </p:cNvSpPr>
          <p:nvPr>
            <p:ph type="ftr" sz="quarter" idx="3"/>
          </p:nvPr>
        </p:nvSpPr>
        <p:spPr>
          <a:xfrm>
            <a:off x="2343150" y="9181396"/>
            <a:ext cx="2171700" cy="52740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b-NO"/>
          </a:p>
        </p:txBody>
      </p:sp>
      <p:sp>
        <p:nvSpPr>
          <p:cNvPr id="6" name="Plassholder for lysbildenummer 5"/>
          <p:cNvSpPr>
            <a:spLocks noGrp="1"/>
          </p:cNvSpPr>
          <p:nvPr>
            <p:ph type="sldNum" sz="quarter" idx="4"/>
          </p:nvPr>
        </p:nvSpPr>
        <p:spPr>
          <a:xfrm>
            <a:off x="4914900" y="9181396"/>
            <a:ext cx="1600200" cy="527402"/>
          </a:xfrm>
          <a:prstGeom prst="rect">
            <a:avLst/>
          </a:prstGeom>
        </p:spPr>
        <p:txBody>
          <a:bodyPr vert="horz" lIns="91440" tIns="45720" rIns="91440" bIns="45720" rtlCol="0" anchor="ctr"/>
          <a:lstStyle>
            <a:lvl1pPr algn="r">
              <a:defRPr sz="1200">
                <a:solidFill>
                  <a:schemeClr val="tx1">
                    <a:tint val="75000"/>
                  </a:schemeClr>
                </a:solidFill>
              </a:defRPr>
            </a:lvl1pPr>
          </a:lstStyle>
          <a:p>
            <a:fld id="{A66B7D91-F183-4C2F-99CB-9216B7BF73EF}" type="slidenum">
              <a:rPr lang="nb-NO" smtClean="0"/>
              <a:pPr/>
              <a:t>‹#›</a:t>
            </a:fld>
            <a:endParaRPr lang="nb-NO"/>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Layout" Target="../slideLayouts/slideLayout1.xml"/><Relationship Id="rId4" Type="http://schemas.openxmlformats.org/officeDocument/2006/relationships/image" Target="../media/image3.jp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1.xml"/><Relationship Id="rId5" Type="http://schemas.openxmlformats.org/officeDocument/2006/relationships/image" Target="../media/image10.jpeg"/><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image" Target="../media/image13.jpeg"/><Relationship Id="rId1" Type="http://schemas.openxmlformats.org/officeDocument/2006/relationships/slideLayout" Target="../slideLayouts/slideLayout2.xml"/><Relationship Id="rId6" Type="http://schemas.openxmlformats.org/officeDocument/2006/relationships/image" Target="../media/image17.jpeg"/><Relationship Id="rId5" Type="http://schemas.openxmlformats.org/officeDocument/2006/relationships/image" Target="../media/image16.jpeg"/><Relationship Id="rId4" Type="http://schemas.openxmlformats.org/officeDocument/2006/relationships/image" Target="../media/image15.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Bilde 5" descr="SchwarzkopfProfessional.jpg"/>
          <p:cNvPicPr>
            <a:picLocks noChangeAspect="1"/>
          </p:cNvPicPr>
          <p:nvPr/>
        </p:nvPicPr>
        <p:blipFill>
          <a:blip r:embed="rId2" cstate="print"/>
          <a:stretch>
            <a:fillRect/>
          </a:stretch>
        </p:blipFill>
        <p:spPr>
          <a:xfrm>
            <a:off x="5805264" y="60788"/>
            <a:ext cx="980728" cy="499724"/>
          </a:xfrm>
          <a:prstGeom prst="rect">
            <a:avLst/>
          </a:prstGeom>
        </p:spPr>
      </p:pic>
      <p:pic>
        <p:nvPicPr>
          <p:cNvPr id="1026" name="Picture 2" descr="M:\Solis Professional\Schwarzkopf\Essential Looks\2 2010\Mindre bilder\MODERN_LYNN_01_043.gif"/>
          <p:cNvPicPr>
            <a:picLocks noChangeAspect="1" noChangeArrowheads="1"/>
          </p:cNvPicPr>
          <p:nvPr/>
        </p:nvPicPr>
        <p:blipFill>
          <a:blip r:embed="rId3" cstate="print"/>
          <a:srcRect/>
          <a:stretch>
            <a:fillRect/>
          </a:stretch>
        </p:blipFill>
        <p:spPr bwMode="auto">
          <a:xfrm>
            <a:off x="247914" y="920552"/>
            <a:ext cx="6524625" cy="6695080"/>
          </a:xfrm>
          <a:prstGeom prst="rect">
            <a:avLst/>
          </a:prstGeom>
          <a:noFill/>
          <a:effectLst>
            <a:outerShdw blurRad="50800" dist="38100" dir="10800000" algn="r" rotWithShape="0">
              <a:prstClr val="black">
                <a:alpha val="40000"/>
              </a:prstClr>
            </a:outerShdw>
          </a:effectLst>
        </p:spPr>
      </p:pic>
      <p:pic>
        <p:nvPicPr>
          <p:cNvPr id="7" name="Bilde 6"/>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340768" y="8193360"/>
            <a:ext cx="3910608" cy="1565565"/>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Sylinder 3"/>
          <p:cNvSpPr txBox="1"/>
          <p:nvPr/>
        </p:nvSpPr>
        <p:spPr>
          <a:xfrm>
            <a:off x="209906" y="416496"/>
            <a:ext cx="6459454" cy="10525958"/>
          </a:xfrm>
          <a:prstGeom prst="rect">
            <a:avLst/>
          </a:prstGeom>
          <a:noFill/>
        </p:spPr>
        <p:txBody>
          <a:bodyPr wrap="square" rtlCol="0">
            <a:spAutoFit/>
          </a:bodyPr>
          <a:lstStyle/>
          <a:p>
            <a:r>
              <a:rPr lang="nb-NO" b="1" dirty="0"/>
              <a:t>BRUKSANVISNING</a:t>
            </a:r>
          </a:p>
          <a:p>
            <a:r>
              <a:rPr lang="nb-NO" sz="1200" dirty="0"/>
              <a:t> </a:t>
            </a:r>
          </a:p>
          <a:p>
            <a:r>
              <a:rPr lang="nb-NO" sz="1200" dirty="0"/>
              <a:t>Viktig ! </a:t>
            </a:r>
          </a:p>
          <a:p>
            <a:r>
              <a:rPr lang="nb-NO" sz="1200" dirty="0"/>
              <a:t>Om hodebunnen er irritert eller har småsår bør denne behandlingen ikke gjennomføres.</a:t>
            </a:r>
          </a:p>
          <a:p>
            <a:r>
              <a:rPr lang="nb-NO" sz="1200" dirty="0"/>
              <a:t>Bruk av </a:t>
            </a:r>
            <a:r>
              <a:rPr lang="nb-NO" sz="1200" dirty="0" err="1"/>
              <a:t>Strait</a:t>
            </a:r>
            <a:r>
              <a:rPr lang="nb-NO" sz="1200" dirty="0"/>
              <a:t> </a:t>
            </a:r>
            <a:r>
              <a:rPr lang="nb-NO" sz="1200" dirty="0" err="1"/>
              <a:t>Therapy</a:t>
            </a:r>
            <a:r>
              <a:rPr lang="nb-NO" sz="1200" dirty="0"/>
              <a:t> er ikke anbefalt for hår som er blitt farget eller glattet med produkter som inneholder LYE eller GUANIDIE CARBONATE eller på hår hvor det er blitt brukt metallpigmenterte farger, eller blitt farget med 12% vannstoff. Ikke beregnet for afro hår</a:t>
            </a:r>
          </a:p>
          <a:p>
            <a:endParaRPr lang="nb-NO" sz="1200" dirty="0"/>
          </a:p>
          <a:p>
            <a:r>
              <a:rPr lang="nb-NO" sz="1200" dirty="0"/>
              <a:t>1.</a:t>
            </a:r>
          </a:p>
          <a:p>
            <a:r>
              <a:rPr lang="nb-NO" sz="1200" dirty="0"/>
              <a:t>-  Analyser håret og velg den passende </a:t>
            </a:r>
            <a:r>
              <a:rPr lang="nb-NO" sz="1200" dirty="0" err="1"/>
              <a:t>Strait</a:t>
            </a:r>
            <a:r>
              <a:rPr lang="nb-NO" sz="1200" dirty="0"/>
              <a:t> </a:t>
            </a:r>
            <a:r>
              <a:rPr lang="nb-NO" sz="1200" dirty="0" err="1"/>
              <a:t>Therapy</a:t>
            </a:r>
            <a:r>
              <a:rPr lang="nb-NO" sz="1200" dirty="0"/>
              <a:t> (ST) </a:t>
            </a:r>
            <a:r>
              <a:rPr lang="nb-NO" sz="1200" dirty="0" err="1"/>
              <a:t>Straightening</a:t>
            </a:r>
            <a:r>
              <a:rPr lang="nb-NO" sz="1200" dirty="0"/>
              <a:t> </a:t>
            </a:r>
            <a:r>
              <a:rPr lang="nb-NO" sz="1200" dirty="0" err="1"/>
              <a:t>Cream</a:t>
            </a:r>
            <a:r>
              <a:rPr lang="nb-NO" sz="1200" dirty="0"/>
              <a:t>:</a:t>
            </a:r>
          </a:p>
          <a:p>
            <a:r>
              <a:rPr lang="nb-NO" sz="1200" dirty="0"/>
              <a:t>Naturlig		0	</a:t>
            </a:r>
          </a:p>
          <a:p>
            <a:r>
              <a:rPr lang="nb-NO" sz="1200" dirty="0"/>
              <a:t>Naturlig til lett porøst	1		</a:t>
            </a:r>
          </a:p>
          <a:p>
            <a:r>
              <a:rPr lang="nb-NO" sz="1200" dirty="0"/>
              <a:t>Tykt/sterkt til normalt	1</a:t>
            </a:r>
          </a:p>
          <a:p>
            <a:r>
              <a:rPr lang="nb-NO" sz="1200" dirty="0"/>
              <a:t>Farget, porøst		2	</a:t>
            </a:r>
          </a:p>
          <a:p>
            <a:r>
              <a:rPr lang="nb-NO" sz="1200" dirty="0"/>
              <a:t>Stripet, bleket, </a:t>
            </a:r>
            <a:r>
              <a:rPr lang="nb-NO" sz="1200" dirty="0" err="1"/>
              <a:t>permanentet</a:t>
            </a:r>
            <a:r>
              <a:rPr lang="nb-NO" sz="1200" dirty="0"/>
              <a:t>   Ikke bruk</a:t>
            </a:r>
          </a:p>
          <a:p>
            <a:r>
              <a:rPr lang="nb-NO" sz="1200" dirty="0"/>
              <a:t> - Vask håret med </a:t>
            </a:r>
            <a:r>
              <a:rPr lang="nb-NO" sz="1200" dirty="0" err="1"/>
              <a:t>Bonacure</a:t>
            </a:r>
            <a:r>
              <a:rPr lang="nb-NO" sz="1200" dirty="0"/>
              <a:t> </a:t>
            </a:r>
            <a:r>
              <a:rPr lang="nb-NO" sz="1200" dirty="0" err="1"/>
              <a:t>Scalp</a:t>
            </a:r>
            <a:r>
              <a:rPr lang="nb-NO" sz="1200" dirty="0"/>
              <a:t> Genesis </a:t>
            </a:r>
            <a:r>
              <a:rPr lang="nb-NO" sz="1200" dirty="0" err="1"/>
              <a:t>Purifying</a:t>
            </a:r>
            <a:r>
              <a:rPr lang="nb-NO" sz="1200" dirty="0"/>
              <a:t> </a:t>
            </a:r>
            <a:r>
              <a:rPr lang="nb-NO" sz="1200" dirty="0" err="1"/>
              <a:t>shampo</a:t>
            </a:r>
            <a:r>
              <a:rPr lang="nb-NO" sz="1200" dirty="0"/>
              <a:t>, ikke masser i hodebunne, håndkle tørk håret.</a:t>
            </a:r>
          </a:p>
          <a:p>
            <a:r>
              <a:rPr lang="nb-NO" sz="1200" dirty="0"/>
              <a:t> </a:t>
            </a:r>
          </a:p>
          <a:p>
            <a:r>
              <a:rPr lang="nb-NO" sz="1200" dirty="0"/>
              <a:t> 2.</a:t>
            </a:r>
          </a:p>
          <a:p>
            <a:pPr>
              <a:buFontTx/>
              <a:buChar char="-"/>
            </a:pPr>
            <a:r>
              <a:rPr lang="nb-NO" sz="1200" dirty="0"/>
              <a:t> Påfør </a:t>
            </a:r>
            <a:r>
              <a:rPr lang="nb-NO" sz="1200" dirty="0" err="1"/>
              <a:t>Straightening</a:t>
            </a:r>
            <a:r>
              <a:rPr lang="nb-NO" sz="1200" dirty="0"/>
              <a:t> </a:t>
            </a:r>
            <a:r>
              <a:rPr lang="nb-NO" sz="1200" dirty="0" err="1"/>
              <a:t>Cream</a:t>
            </a:r>
            <a:r>
              <a:rPr lang="nb-NO" sz="1200" dirty="0"/>
              <a:t>, del inn hodet i fire (T-inndeling) og start med nakken med 5cm brede x 1 cm passeer. Start påføringen 1 cm fra hodebunnen. Bruk </a:t>
            </a:r>
            <a:r>
              <a:rPr lang="nb-NO" sz="1200" dirty="0" err="1"/>
              <a:t>max</a:t>
            </a:r>
            <a:r>
              <a:rPr lang="nb-NO" sz="1200" dirty="0"/>
              <a:t> 20 min på påføringen. Varme kan brukes ved normalt hår. Dekk håret med plasthette. Legg håret rundt hodet, sørg for at det ligger rett og jevnt, pass på at ikke noe er vippet ut.  Virketid er 10-30 min. Ta strekk prøver, håret skal bli dobbelt så elastisk som vanlig.</a:t>
            </a:r>
          </a:p>
          <a:p>
            <a:r>
              <a:rPr lang="nb-NO" sz="1200" dirty="0"/>
              <a:t>- Skyll håret i 5-8 min (avhengig av hårets lengde og tykkelse) til kremen er helt borte.</a:t>
            </a:r>
          </a:p>
          <a:p>
            <a:r>
              <a:rPr lang="nb-NO" sz="1200" dirty="0"/>
              <a:t>  </a:t>
            </a:r>
          </a:p>
          <a:p>
            <a:r>
              <a:rPr lang="nb-NO" sz="1200" dirty="0"/>
              <a:t>3.</a:t>
            </a:r>
          </a:p>
          <a:p>
            <a:r>
              <a:rPr lang="nb-NO" sz="1200" dirty="0"/>
              <a:t>- Skyll godt i 5-8 min. minutter (avhengig av hårets lengde og tykkelse) til kremen er fullstendig borte.</a:t>
            </a:r>
          </a:p>
          <a:p>
            <a:r>
              <a:rPr lang="nb-NO" sz="1200" dirty="0"/>
              <a:t>- Påfør </a:t>
            </a:r>
            <a:r>
              <a:rPr lang="nb-NO" sz="1200" dirty="0" err="1"/>
              <a:t>strait</a:t>
            </a:r>
            <a:r>
              <a:rPr lang="nb-NO" sz="1200" dirty="0"/>
              <a:t> </a:t>
            </a:r>
            <a:r>
              <a:rPr lang="nb-NO" sz="1200" dirty="0" err="1"/>
              <a:t>treatment</a:t>
            </a:r>
            <a:r>
              <a:rPr lang="nb-NO" sz="1200" dirty="0"/>
              <a:t>. Denne skal virke i 1 min, skyll deretter grundig ut.</a:t>
            </a:r>
          </a:p>
          <a:p>
            <a:r>
              <a:rPr lang="nb-NO" sz="1200" dirty="0"/>
              <a:t>- Føn håret glatt uten børste eller kam - </a:t>
            </a:r>
            <a:r>
              <a:rPr lang="nb-NO" sz="1200" b="1" dirty="0"/>
              <a:t>IKKE</a:t>
            </a:r>
            <a:r>
              <a:rPr lang="nb-NO" sz="1200" dirty="0"/>
              <a:t> riv og slit i håret.</a:t>
            </a:r>
          </a:p>
          <a:p>
            <a:pPr>
              <a:buFontTx/>
              <a:buChar char="-"/>
            </a:pPr>
            <a:r>
              <a:rPr lang="nb-NO" sz="1200" dirty="0"/>
              <a:t> Glatt håret, glattetangen skal stå på </a:t>
            </a:r>
            <a:r>
              <a:rPr lang="nb-NO" sz="1200" b="1" dirty="0"/>
              <a:t>MAX</a:t>
            </a:r>
            <a:r>
              <a:rPr lang="nb-NO" sz="1200" dirty="0"/>
              <a:t> 180oC, del hodet inn i fire seksjoner, ta 5 cm </a:t>
            </a:r>
            <a:r>
              <a:rPr lang="nb-NO" sz="1200" dirty="0" err="1"/>
              <a:t>paseèr</a:t>
            </a:r>
            <a:r>
              <a:rPr lang="nb-NO" sz="1200" dirty="0"/>
              <a:t>, starter  i nakken. Ikke glatt mer enn fem ganger på hver </a:t>
            </a:r>
            <a:r>
              <a:rPr lang="nb-NO" sz="1200" dirty="0" err="1"/>
              <a:t>pasè</a:t>
            </a:r>
            <a:r>
              <a:rPr lang="nb-NO" sz="1200" dirty="0"/>
              <a:t>. Jobb alltid i 90C vinkel.</a:t>
            </a:r>
          </a:p>
          <a:p>
            <a:r>
              <a:rPr lang="nb-NO" sz="1200" dirty="0"/>
              <a:t>- Påfør </a:t>
            </a:r>
            <a:r>
              <a:rPr lang="nb-NO" sz="1200" dirty="0" err="1"/>
              <a:t>straithening</a:t>
            </a:r>
            <a:r>
              <a:rPr lang="nb-NO" sz="1200" dirty="0"/>
              <a:t> </a:t>
            </a:r>
            <a:r>
              <a:rPr lang="nb-NO" sz="1200" dirty="0" err="1"/>
              <a:t>neutralizing</a:t>
            </a:r>
            <a:r>
              <a:rPr lang="nb-NO" sz="1200" dirty="0"/>
              <a:t> </a:t>
            </a:r>
            <a:r>
              <a:rPr lang="nb-NO" sz="1200" dirty="0" err="1"/>
              <a:t>milk</a:t>
            </a:r>
            <a:r>
              <a:rPr lang="nb-NO" sz="1200" dirty="0"/>
              <a:t> på samme måte som </a:t>
            </a:r>
            <a:r>
              <a:rPr lang="nb-NO" sz="1200" dirty="0" err="1"/>
              <a:t>Straithening</a:t>
            </a:r>
            <a:r>
              <a:rPr lang="nb-NO" sz="1200" dirty="0"/>
              <a:t> </a:t>
            </a:r>
            <a:r>
              <a:rPr lang="nb-NO" sz="1200" dirty="0" err="1"/>
              <a:t>cream</a:t>
            </a:r>
            <a:r>
              <a:rPr lang="nb-NO" sz="1200" dirty="0"/>
              <a:t>, hold </a:t>
            </a:r>
            <a:r>
              <a:rPr lang="nb-NO" sz="1200" dirty="0" err="1"/>
              <a:t>paseène</a:t>
            </a:r>
            <a:r>
              <a:rPr lang="nb-NO" sz="1200" dirty="0"/>
              <a:t> rett.</a:t>
            </a:r>
          </a:p>
          <a:p>
            <a:r>
              <a:rPr lang="nb-NO" sz="1200" dirty="0"/>
              <a:t>- Bruk godt med </a:t>
            </a:r>
            <a:r>
              <a:rPr lang="nb-NO" sz="1200" dirty="0" err="1"/>
              <a:t>neutralizer</a:t>
            </a:r>
            <a:r>
              <a:rPr lang="nb-NO" sz="1200" dirty="0"/>
              <a:t>. La virke i 10-15 min</a:t>
            </a:r>
          </a:p>
          <a:p>
            <a:r>
              <a:rPr lang="nb-NO" sz="1200" dirty="0"/>
              <a:t>- Skyll med lunkent vann</a:t>
            </a:r>
          </a:p>
          <a:p>
            <a:r>
              <a:rPr lang="nb-NO" sz="1200" dirty="0"/>
              <a:t>- Påfør </a:t>
            </a:r>
            <a:r>
              <a:rPr lang="nb-NO" sz="1200" dirty="0" err="1"/>
              <a:t>Straithening</a:t>
            </a:r>
            <a:r>
              <a:rPr lang="nb-NO" sz="1200" dirty="0"/>
              <a:t> </a:t>
            </a:r>
            <a:r>
              <a:rPr lang="nb-NO" sz="1200" dirty="0" err="1"/>
              <a:t>Treatment</a:t>
            </a:r>
            <a:r>
              <a:rPr lang="nb-NO" sz="1200" dirty="0"/>
              <a:t>. Virketid på 15 min</a:t>
            </a:r>
          </a:p>
          <a:p>
            <a:r>
              <a:rPr lang="nb-NO" sz="1200" dirty="0"/>
              <a:t>- Føn håret forsiktig.</a:t>
            </a:r>
          </a:p>
          <a:p>
            <a:r>
              <a:rPr lang="nb-NO" sz="1200" dirty="0"/>
              <a:t> </a:t>
            </a:r>
          </a:p>
          <a:p>
            <a:r>
              <a:rPr lang="nb-NO" sz="1200" dirty="0"/>
              <a:t>Råd til kunden: håret bør være slett og ikke i strikk. Ikke vask håret på 72 timer</a:t>
            </a:r>
          </a:p>
          <a:p>
            <a:endParaRPr lang="nb-NO" sz="1200" dirty="0"/>
          </a:p>
          <a:p>
            <a:r>
              <a:rPr lang="nb-NO" sz="1200" dirty="0" err="1"/>
              <a:t>Strait</a:t>
            </a:r>
            <a:r>
              <a:rPr lang="nb-NO" sz="1200" dirty="0"/>
              <a:t> </a:t>
            </a:r>
            <a:r>
              <a:rPr lang="nb-NO" sz="1200" dirty="0" err="1"/>
              <a:t>therapy</a:t>
            </a:r>
            <a:r>
              <a:rPr lang="nb-NO" sz="1200" dirty="0"/>
              <a:t> kan også brukes uten glattejern, det gir et mer midlertidig og naturlig effekt. Punktene 7, 8 og 9 skal bare gjøres dersom man bruker glattejern sammen med </a:t>
            </a:r>
            <a:r>
              <a:rPr lang="nb-NO" sz="1200" dirty="0" err="1"/>
              <a:t>Strait</a:t>
            </a:r>
            <a:r>
              <a:rPr lang="nb-NO" sz="1200" dirty="0"/>
              <a:t> </a:t>
            </a:r>
            <a:r>
              <a:rPr lang="nb-NO" sz="1200" dirty="0" err="1"/>
              <a:t>Therapy</a:t>
            </a:r>
            <a:r>
              <a:rPr lang="nb-NO" sz="1200" dirty="0"/>
              <a:t>.</a:t>
            </a:r>
          </a:p>
          <a:p>
            <a:endParaRPr lang="nb-NO" sz="1200" dirty="0"/>
          </a:p>
          <a:p>
            <a:r>
              <a:rPr lang="nb-NO" sz="1200" b="1" dirty="0"/>
              <a:t>NB!! - Aldri benytt varmere glattetang enn 180 - håret tåler ikke mer varme og kan da knekke. </a:t>
            </a:r>
          </a:p>
          <a:p>
            <a:endParaRPr lang="nb-NO" sz="1200" dirty="0"/>
          </a:p>
          <a:p>
            <a:r>
              <a:rPr lang="nb-NO" sz="1200" dirty="0"/>
              <a:t>VIKTIG</a:t>
            </a:r>
          </a:p>
          <a:p>
            <a:r>
              <a:rPr lang="en-US" sz="1200" dirty="0"/>
              <a:t>ST </a:t>
            </a:r>
            <a:r>
              <a:rPr lang="en-US" sz="1200" dirty="0" err="1"/>
              <a:t>Straitghning</a:t>
            </a:r>
            <a:r>
              <a:rPr lang="en-US" sz="1200" dirty="0"/>
              <a:t> Cream </a:t>
            </a:r>
            <a:r>
              <a:rPr lang="en-US" sz="1200" dirty="0" err="1"/>
              <a:t>inneholder</a:t>
            </a:r>
            <a:r>
              <a:rPr lang="en-US" sz="1200" dirty="0"/>
              <a:t> </a:t>
            </a:r>
            <a:r>
              <a:rPr lang="en-US" sz="1200" dirty="0" err="1"/>
              <a:t>Thioglycolate</a:t>
            </a:r>
            <a:r>
              <a:rPr lang="en-US" sz="1200" dirty="0"/>
              <a:t>. </a:t>
            </a:r>
            <a:r>
              <a:rPr lang="nb-NO" sz="1200" dirty="0"/>
              <a:t>Følg bruksanvisningen. Oppbevares utilgjengelig for barn. Unngå kontakt med øynene. Om produktet skulle komme i kontakt med øynene, skyll umiddelbart med riklig med vann og ta kontakt med lege. Bruk egnede hansker. Kun til profesjonelt bruk.</a:t>
            </a:r>
          </a:p>
          <a:p>
            <a:endParaRPr lang="nb-NO" sz="1200" dirty="0"/>
          </a:p>
          <a:p>
            <a:r>
              <a:rPr lang="nb-NO" sz="1200" b="1" dirty="0"/>
              <a:t> </a:t>
            </a:r>
            <a:endParaRPr lang="nb-NO" sz="1200" dirty="0"/>
          </a:p>
          <a:p>
            <a:r>
              <a:rPr lang="nb-NO" sz="1200" dirty="0"/>
              <a:t> </a:t>
            </a:r>
          </a:p>
          <a:p>
            <a:r>
              <a:rPr lang="nb-NO" b="1" dirty="0"/>
              <a:t> </a:t>
            </a:r>
            <a:endParaRPr lang="nb-NO" dirty="0"/>
          </a:p>
          <a:p>
            <a:endParaRPr lang="nb-NO"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293069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ktangel 6"/>
          <p:cNvSpPr/>
          <p:nvPr/>
        </p:nvSpPr>
        <p:spPr>
          <a:xfrm>
            <a:off x="0" y="8700508"/>
            <a:ext cx="6858000" cy="830997"/>
          </a:xfrm>
          <a:prstGeom prst="rect">
            <a:avLst/>
          </a:prstGeom>
        </p:spPr>
        <p:txBody>
          <a:bodyPr wrap="square">
            <a:spAutoFit/>
          </a:bodyPr>
          <a:lstStyle/>
          <a:p>
            <a:pPr algn="ctr"/>
            <a:r>
              <a:rPr lang="nb-NO" sz="1200" dirty="0" err="1">
                <a:latin typeface="Arial" panose="020B0604020202020204" pitchFamily="34" charset="0"/>
              </a:rPr>
              <a:t>Ringtunvn</a:t>
            </a:r>
            <a:r>
              <a:rPr lang="nb-NO" sz="1200" dirty="0">
                <a:latin typeface="Arial" panose="020B0604020202020204" pitchFamily="34" charset="0"/>
              </a:rPr>
              <a:t>. 4,</a:t>
            </a:r>
          </a:p>
          <a:p>
            <a:pPr algn="ctr"/>
            <a:r>
              <a:rPr lang="nb-NO" sz="1200" dirty="0">
                <a:latin typeface="Arial" panose="020B0604020202020204" pitchFamily="34" charset="0"/>
              </a:rPr>
              <a:t>1712 Grålum   </a:t>
            </a:r>
          </a:p>
          <a:p>
            <a:pPr algn="ctr"/>
            <a:r>
              <a:rPr lang="nb-NO" sz="1200" dirty="0" err="1">
                <a:latin typeface="Arial" panose="020B0604020202020204" pitchFamily="34" charset="0"/>
              </a:rPr>
              <a:t>Tlf</a:t>
            </a:r>
            <a:r>
              <a:rPr lang="nb-NO" sz="1200" dirty="0">
                <a:latin typeface="Arial" panose="020B0604020202020204" pitchFamily="34" charset="0"/>
              </a:rPr>
              <a:t>: 69 22 15 99</a:t>
            </a:r>
          </a:p>
          <a:p>
            <a:pPr algn="ctr"/>
            <a:r>
              <a:rPr lang="nb-NO" sz="1200" dirty="0">
                <a:latin typeface="Arial" panose="020B0604020202020204" pitchFamily="34" charset="0"/>
              </a:rPr>
              <a:t>www.frends.no</a:t>
            </a:r>
            <a:endParaRPr lang="nb-NO" sz="1200" dirty="0"/>
          </a:p>
        </p:txBody>
      </p:sp>
      <p:pic>
        <p:nvPicPr>
          <p:cNvPr id="8" name="Bilde 7" descr="cid:3374581369_18787009">
            <a:extLst>
              <a:ext uri="{FF2B5EF4-FFF2-40B4-BE49-F238E27FC236}">
                <a16:creationId xmlns:a16="http://schemas.microsoft.com/office/drawing/2014/main" id="{00000000-0008-0000-0000-000003000000}"/>
              </a:ext>
            </a:extLst>
          </p:cNvPr>
          <p:cNvPicPr/>
          <p:nvPr/>
        </p:nvPicPr>
        <p:blipFill>
          <a:blip r:embed="rId2"/>
          <a:srcRect/>
          <a:stretch>
            <a:fillRect/>
          </a:stretch>
        </p:blipFill>
        <p:spPr bwMode="auto">
          <a:xfrm>
            <a:off x="2957537" y="7833320"/>
            <a:ext cx="831503" cy="853058"/>
          </a:xfrm>
          <a:prstGeom prst="rect">
            <a:avLst/>
          </a:prstGeom>
          <a:noFill/>
          <a:ln w="9525">
            <a:noFill/>
            <a:miter lim="800000"/>
            <a:headEnd/>
            <a:tailEnd/>
          </a:ln>
        </p:spPr>
      </p:pic>
    </p:spTree>
    <p:extLst>
      <p:ext uri="{BB962C8B-B14F-4D97-AF65-F5344CB8AC3E}">
        <p14:creationId xmlns:p14="http://schemas.microsoft.com/office/powerpoint/2010/main" val="234062007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p:cNvSpPr txBox="1"/>
          <p:nvPr/>
        </p:nvSpPr>
        <p:spPr>
          <a:xfrm>
            <a:off x="216024" y="1590318"/>
            <a:ext cx="5877272" cy="3539430"/>
          </a:xfrm>
          <a:prstGeom prst="rect">
            <a:avLst/>
          </a:prstGeom>
          <a:noFill/>
        </p:spPr>
        <p:txBody>
          <a:bodyPr wrap="square" rtlCol="0">
            <a:spAutoFit/>
          </a:bodyPr>
          <a:lstStyle/>
          <a:p>
            <a:endParaRPr lang="nb-NO" sz="1400" dirty="0">
              <a:latin typeface="+mj-lt"/>
            </a:endParaRPr>
          </a:p>
          <a:p>
            <a:pPr marL="342900" indent="-342900"/>
            <a:r>
              <a:rPr lang="nb-NO" sz="1400" b="1" dirty="0">
                <a:latin typeface="+mj-lt"/>
              </a:rPr>
              <a:t>1</a:t>
            </a:r>
            <a:r>
              <a:rPr lang="nb-NO" sz="1200" b="1" dirty="0">
                <a:latin typeface="+mj-lt"/>
              </a:rPr>
              <a:t>. Diagnose</a:t>
            </a:r>
          </a:p>
          <a:p>
            <a:pPr marL="342900" indent="-342900"/>
            <a:r>
              <a:rPr lang="nb-NO" sz="1200" dirty="0">
                <a:latin typeface="+mj-lt"/>
              </a:rPr>
              <a:t>Vurder </a:t>
            </a:r>
            <a:r>
              <a:rPr lang="nb-NO" sz="1200" dirty="0" err="1">
                <a:latin typeface="+mj-lt"/>
              </a:rPr>
              <a:t>hårkvaliteten</a:t>
            </a:r>
            <a:r>
              <a:rPr lang="nb-NO" sz="1200" dirty="0">
                <a:latin typeface="+mj-lt"/>
              </a:rPr>
              <a:t> og velg riktig olje.</a:t>
            </a:r>
          </a:p>
          <a:p>
            <a:pPr marL="342900" indent="-342900"/>
            <a:endParaRPr lang="nb-NO" sz="1200" dirty="0">
              <a:latin typeface="+mj-lt"/>
            </a:endParaRPr>
          </a:p>
          <a:p>
            <a:pPr marL="342900" indent="-342900"/>
            <a:r>
              <a:rPr lang="nb-NO" sz="1200" b="1" dirty="0">
                <a:latin typeface="+mj-lt"/>
              </a:rPr>
              <a:t>2. Forberedelse</a:t>
            </a:r>
          </a:p>
          <a:p>
            <a:pPr marL="342900" indent="-342900"/>
            <a:r>
              <a:rPr lang="nb-NO" sz="1200" dirty="0">
                <a:latin typeface="+mj-lt"/>
              </a:rPr>
              <a:t>Vask håret uten å massere hodebunnen. </a:t>
            </a:r>
          </a:p>
          <a:p>
            <a:pPr marL="342900" indent="-342900"/>
            <a:r>
              <a:rPr lang="nb-NO" sz="1200" dirty="0" err="1">
                <a:latin typeface="+mj-lt"/>
              </a:rPr>
              <a:t>Håndkletørk</a:t>
            </a:r>
            <a:r>
              <a:rPr lang="nb-NO" sz="1200" dirty="0">
                <a:latin typeface="+mj-lt"/>
              </a:rPr>
              <a:t> håret før vikling.</a:t>
            </a:r>
          </a:p>
          <a:p>
            <a:pPr marL="342900" indent="-342900"/>
            <a:endParaRPr lang="nb-NO" sz="1200" dirty="0">
              <a:latin typeface="+mj-lt"/>
            </a:endParaRPr>
          </a:p>
          <a:p>
            <a:pPr marL="342900" indent="-342900"/>
            <a:r>
              <a:rPr lang="nb-NO" sz="1200" b="1" dirty="0">
                <a:latin typeface="+mj-lt"/>
              </a:rPr>
              <a:t>Classic 0 og 1:</a:t>
            </a:r>
            <a:r>
              <a:rPr lang="nb-NO" sz="1200" dirty="0">
                <a:latin typeface="+mj-lt"/>
              </a:rPr>
              <a:t> Jevn ut porøsiteten i håret ved å påføre NS Pre-</a:t>
            </a:r>
            <a:r>
              <a:rPr lang="nb-NO" sz="1200" dirty="0" err="1">
                <a:latin typeface="+mj-lt"/>
              </a:rPr>
              <a:t>Treatment</a:t>
            </a:r>
            <a:r>
              <a:rPr lang="nb-NO" sz="1200" dirty="0">
                <a:latin typeface="+mj-lt"/>
              </a:rPr>
              <a:t> </a:t>
            </a:r>
            <a:r>
              <a:rPr lang="nb-NO" sz="1200" dirty="0" err="1"/>
              <a:t>Repair</a:t>
            </a:r>
            <a:r>
              <a:rPr lang="nb-NO" sz="1200" dirty="0"/>
              <a:t> &amp; </a:t>
            </a:r>
            <a:r>
              <a:rPr lang="nb-NO" sz="1200" dirty="0" err="1"/>
              <a:t>Protect</a:t>
            </a:r>
            <a:r>
              <a:rPr lang="nb-NO" sz="1200" dirty="0">
                <a:latin typeface="+mj-lt"/>
              </a:rPr>
              <a:t> 	Spray i lengder og spisser før vikling, gre igjennom, skal ikke skylles ut.</a:t>
            </a:r>
          </a:p>
          <a:p>
            <a:pPr marL="342900" indent="-342900"/>
            <a:r>
              <a:rPr lang="nb-NO" sz="1200" b="1" dirty="0" err="1">
                <a:latin typeface="+mj-lt"/>
              </a:rPr>
              <a:t>Classic</a:t>
            </a:r>
            <a:r>
              <a:rPr lang="nb-NO" sz="1200" b="1" dirty="0">
                <a:latin typeface="+mj-lt"/>
              </a:rPr>
              <a:t> 2: 	</a:t>
            </a:r>
            <a:r>
              <a:rPr lang="nb-NO" sz="1200" dirty="0">
                <a:latin typeface="+mj-lt"/>
              </a:rPr>
              <a:t>Jevn ut porøsiteten i håret ved å påføre NS </a:t>
            </a:r>
            <a:r>
              <a:rPr lang="nb-NO" sz="1200" dirty="0" err="1">
                <a:latin typeface="+mj-lt"/>
              </a:rPr>
              <a:t>Pre-Treatment</a:t>
            </a:r>
            <a:r>
              <a:rPr lang="nb-NO" sz="1200" dirty="0">
                <a:latin typeface="+mj-lt"/>
              </a:rPr>
              <a:t> </a:t>
            </a:r>
            <a:r>
              <a:rPr lang="nb-NO" sz="1200" dirty="0" err="1">
                <a:latin typeface="+mj-lt"/>
              </a:rPr>
              <a:t>Repair</a:t>
            </a:r>
            <a:r>
              <a:rPr lang="nb-NO" sz="1200" dirty="0">
                <a:latin typeface="+mj-lt"/>
              </a:rPr>
              <a:t> &amp; </a:t>
            </a:r>
            <a:r>
              <a:rPr lang="nb-NO" sz="1200" dirty="0" err="1">
                <a:latin typeface="+mj-lt"/>
              </a:rPr>
              <a:t>Protect</a:t>
            </a:r>
            <a:r>
              <a:rPr lang="nb-NO" sz="1200" dirty="0">
                <a:latin typeface="+mj-lt"/>
              </a:rPr>
              <a:t> 	Spray i lengder og spisser før vikling, gre igjennom, </a:t>
            </a:r>
            <a:r>
              <a:rPr lang="nb-NO" sz="1200" dirty="0"/>
              <a:t>skal ikke skylles ut.</a:t>
            </a:r>
            <a:endParaRPr lang="nb-NO" sz="1200" dirty="0">
              <a:latin typeface="+mj-lt"/>
            </a:endParaRPr>
          </a:p>
          <a:p>
            <a:pPr marL="342900" indent="-342900"/>
            <a:endParaRPr lang="nb-NO" sz="1200" dirty="0">
              <a:latin typeface="+mj-lt"/>
            </a:endParaRPr>
          </a:p>
          <a:p>
            <a:pPr marL="342900" indent="-342900"/>
            <a:r>
              <a:rPr lang="nb-NO" sz="1200" b="1" dirty="0">
                <a:latin typeface="+mj-lt"/>
              </a:rPr>
              <a:t>3. Vikling</a:t>
            </a:r>
          </a:p>
          <a:p>
            <a:pPr marL="342900" indent="-342900"/>
            <a:r>
              <a:rPr lang="nb-NO" sz="1200" dirty="0">
                <a:latin typeface="+mj-lt"/>
              </a:rPr>
              <a:t>Vikle opp etter ønsket måte.</a:t>
            </a:r>
          </a:p>
          <a:p>
            <a:pPr marL="342900" indent="-342900"/>
            <a:endParaRPr lang="nb-NO" sz="1400" dirty="0">
              <a:latin typeface="+mj-lt"/>
            </a:endParaRPr>
          </a:p>
          <a:p>
            <a:pPr marL="342900" indent="-342900"/>
            <a:r>
              <a:rPr lang="nb-NO" sz="1200" b="1" dirty="0">
                <a:latin typeface="+mj-lt"/>
              </a:rPr>
              <a:t>4. Virketid:</a:t>
            </a:r>
          </a:p>
          <a:p>
            <a:pPr marL="342900" indent="-342900"/>
            <a:endParaRPr lang="nb-NO" sz="1400" dirty="0">
              <a:latin typeface="+mj-lt"/>
            </a:endParaRPr>
          </a:p>
        </p:txBody>
      </p:sp>
      <p:graphicFrame>
        <p:nvGraphicFramePr>
          <p:cNvPr id="3" name="Group 69"/>
          <p:cNvGraphicFramePr>
            <a:graphicFrameLocks noGrp="1"/>
          </p:cNvGraphicFramePr>
          <p:nvPr/>
        </p:nvGraphicFramePr>
        <p:xfrm>
          <a:off x="332656" y="4902686"/>
          <a:ext cx="6192688" cy="3596640"/>
        </p:xfrm>
        <a:graphic>
          <a:graphicData uri="http://schemas.openxmlformats.org/drawingml/2006/table">
            <a:tbl>
              <a:tblPr/>
              <a:tblGrid>
                <a:gridCol w="1584176">
                  <a:extLst>
                    <a:ext uri="{9D8B030D-6E8A-4147-A177-3AD203B41FA5}">
                      <a16:colId xmlns:a16="http://schemas.microsoft.com/office/drawing/2014/main" val="20000"/>
                    </a:ext>
                  </a:extLst>
                </a:gridCol>
                <a:gridCol w="648072">
                  <a:extLst>
                    <a:ext uri="{9D8B030D-6E8A-4147-A177-3AD203B41FA5}">
                      <a16:colId xmlns:a16="http://schemas.microsoft.com/office/drawing/2014/main" val="20001"/>
                    </a:ext>
                  </a:extLst>
                </a:gridCol>
                <a:gridCol w="936104">
                  <a:extLst>
                    <a:ext uri="{9D8B030D-6E8A-4147-A177-3AD203B41FA5}">
                      <a16:colId xmlns:a16="http://schemas.microsoft.com/office/drawing/2014/main" val="20002"/>
                    </a:ext>
                  </a:extLst>
                </a:gridCol>
                <a:gridCol w="818721">
                  <a:extLst>
                    <a:ext uri="{9D8B030D-6E8A-4147-A177-3AD203B41FA5}">
                      <a16:colId xmlns:a16="http://schemas.microsoft.com/office/drawing/2014/main" val="20003"/>
                    </a:ext>
                  </a:extLst>
                </a:gridCol>
                <a:gridCol w="1125495">
                  <a:extLst>
                    <a:ext uri="{9D8B030D-6E8A-4147-A177-3AD203B41FA5}">
                      <a16:colId xmlns:a16="http://schemas.microsoft.com/office/drawing/2014/main" val="20004"/>
                    </a:ext>
                  </a:extLst>
                </a:gridCol>
                <a:gridCol w="1080120">
                  <a:extLst>
                    <a:ext uri="{9D8B030D-6E8A-4147-A177-3AD203B41FA5}">
                      <a16:colId xmlns:a16="http://schemas.microsoft.com/office/drawing/2014/main" val="20005"/>
                    </a:ext>
                  </a:extLst>
                </a:gridCol>
              </a:tblGrid>
              <a:tr h="180975">
                <a:tc gridSpan="6">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200" b="0" i="0" u="none" strike="noStrike" cap="none" normalizeH="0" baseline="0" noProof="0" dirty="0" err="1">
                          <a:ln>
                            <a:noFill/>
                          </a:ln>
                          <a:solidFill>
                            <a:schemeClr val="bg1"/>
                          </a:solidFill>
                          <a:effectLst/>
                          <a:latin typeface="Lucida Sans" pitchFamily="1" charset="0"/>
                          <a:ea typeface="ＭＳ Ｐゴシック" pitchFamily="1" charset="-128"/>
                        </a:rPr>
                        <a:t>Classic</a:t>
                      </a:r>
                      <a:r>
                        <a:rPr kumimoji="0" lang="nb-NO" sz="1200" b="0" i="0" u="none" strike="noStrike" cap="none" normalizeH="0" baseline="0" noProof="0" dirty="0">
                          <a:ln>
                            <a:noFill/>
                          </a:ln>
                          <a:solidFill>
                            <a:schemeClr val="bg1"/>
                          </a:solidFill>
                          <a:effectLst/>
                          <a:latin typeface="Lucida Sans" pitchFamily="1" charset="0"/>
                          <a:ea typeface="ＭＳ Ｐゴシック" pitchFamily="1" charset="-128"/>
                        </a:rPr>
                        <a:t> Guide</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hMerge="1">
                  <a:txBody>
                    <a:bodyPr/>
                    <a:lstStyle/>
                    <a:p>
                      <a:endParaRPr lang="nb-NO"/>
                    </a:p>
                  </a:txBody>
                  <a:tcPr/>
                </a:tc>
                <a:tc hMerge="1">
                  <a:txBody>
                    <a:bodyPr/>
                    <a:lstStyle/>
                    <a:p>
                      <a:endParaRPr lang="nb-NO"/>
                    </a:p>
                  </a:txBody>
                  <a:tcPr/>
                </a:tc>
                <a:tc hMerge="1">
                  <a:txBody>
                    <a:bodyPr/>
                    <a:lstStyle/>
                    <a:p>
                      <a:endParaRPr lang="nb-NO"/>
                    </a:p>
                  </a:txBody>
                  <a:tcPr/>
                </a:tc>
                <a:tc hMerge="1">
                  <a:txBody>
                    <a:bodyPr/>
                    <a:lstStyle/>
                    <a:p>
                      <a:endParaRPr lang="nb-NO"/>
                    </a:p>
                  </a:txBody>
                  <a:tcPr/>
                </a:tc>
                <a:tc hMerge="1">
                  <a:txBody>
                    <a:bodyPr/>
                    <a:lstStyle/>
                    <a:p>
                      <a:endParaRPr lang="nb-NO"/>
                    </a:p>
                  </a:txBody>
                  <a:tcPr/>
                </a:tc>
                <a:extLst>
                  <a:ext uri="{0D108BD9-81ED-4DB2-BD59-A6C34878D82A}">
                    <a16:rowId xmlns:a16="http://schemas.microsoft.com/office/drawing/2014/main" val="10000"/>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nb-NO" sz="1000" b="0" i="0" u="none" strike="noStrike" cap="none" normalizeH="0" baseline="0" noProof="0">
                        <a:ln>
                          <a:noFill/>
                        </a:ln>
                        <a:solidFill>
                          <a:schemeClr val="bg1"/>
                        </a:solidFill>
                        <a:effectLst/>
                        <a:latin typeface="Lucida Sans" pitchFamily="1" charset="0"/>
                        <a:ea typeface="ＭＳ Ｐゴシック" pitchFamily="1"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nb-NO" sz="1000" b="0" i="0" u="none" strike="noStrike" cap="none" normalizeH="0" baseline="0" noProof="0">
                        <a:ln>
                          <a:noFill/>
                        </a:ln>
                        <a:solidFill>
                          <a:schemeClr val="bg1"/>
                        </a:solidFill>
                        <a:effectLst/>
                        <a:latin typeface="Lucida Sans" pitchFamily="1" charset="0"/>
                        <a:ea typeface="ＭＳ Ｐゴシック" pitchFamily="1"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Forberedelse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Virketid</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hMerge="1">
                  <a:txBody>
                    <a:bodyPr/>
                    <a:lstStyle/>
                    <a:p>
                      <a:endParaRPr lang="nb-NO"/>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dirty="0">
                          <a:ln>
                            <a:noFill/>
                          </a:ln>
                          <a:solidFill>
                            <a:schemeClr val="bg1"/>
                          </a:solidFill>
                          <a:effectLst/>
                          <a:latin typeface="Lucida Sans" pitchFamily="1" charset="0"/>
                          <a:ea typeface="ＭＳ Ｐゴシック" pitchFamily="1" charset="-128"/>
                        </a:rPr>
                        <a:t>Fiksering</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extLst>
                  <a:ext uri="{0D108BD9-81ED-4DB2-BD59-A6C34878D82A}">
                    <a16:rowId xmlns:a16="http://schemas.microsoft.com/office/drawing/2014/main" val="10001"/>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Hår type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Lotion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Pre-Treatment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Uten varme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Med plasthette &amp; 45º varme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nb-NO" sz="1000" b="1" i="0" u="none" strike="noStrike" cap="none" normalizeH="0" baseline="0" noProof="0">
                        <a:ln>
                          <a:noFill/>
                        </a:ln>
                        <a:solidFill>
                          <a:schemeClr val="bg1"/>
                        </a:solidFill>
                        <a:effectLst/>
                        <a:latin typeface="Lucida Sans" pitchFamily="1" charset="0"/>
                        <a:ea typeface="ＭＳ Ｐゴシック" pitchFamily="1"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extLst>
                  <a:ext uri="{0D108BD9-81ED-4DB2-BD59-A6C34878D82A}">
                    <a16:rowId xmlns:a16="http://schemas.microsoft.com/office/drawing/2014/main" val="10002"/>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Motstandsdyktig, sunt hår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dirty="0">
                          <a:ln>
                            <a:noFill/>
                          </a:ln>
                          <a:solidFill>
                            <a:schemeClr val="bg1"/>
                          </a:solidFill>
                          <a:effectLst/>
                          <a:latin typeface="Lucida Sans" pitchFamily="1" charset="0"/>
                          <a:ea typeface="ＭＳ Ｐゴシック" pitchFamily="1"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rowSpan="3">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dirty="0" err="1">
                          <a:ln>
                            <a:noFill/>
                          </a:ln>
                          <a:solidFill>
                            <a:schemeClr val="bg1"/>
                          </a:solidFill>
                          <a:effectLst/>
                          <a:latin typeface="Lucida Sans" pitchFamily="1" charset="0"/>
                          <a:ea typeface="ＭＳ Ｐゴシック" pitchFamily="1" charset="-128"/>
                        </a:rPr>
                        <a:t>Pre-Treatment</a:t>
                      </a:r>
                      <a:r>
                        <a:rPr kumimoji="0" lang="nb-NO" sz="1000" b="0" i="0" u="none" strike="noStrike" cap="none" normalizeH="0" baseline="0" noProof="0" dirty="0">
                          <a:ln>
                            <a:noFill/>
                          </a:ln>
                          <a:solidFill>
                            <a:schemeClr val="bg1"/>
                          </a:solidFill>
                          <a:effectLst/>
                          <a:latin typeface="Lucida Sans" pitchFamily="1" charset="0"/>
                          <a:ea typeface="ＭＳ Ｐゴシック" pitchFamily="1" charset="-128"/>
                        </a:rPr>
                        <a:t> </a:t>
                      </a:r>
                      <a:r>
                        <a:rPr kumimoji="0" lang="nb-NO" sz="1000" b="0" i="0" u="none" strike="noStrike" cap="none" normalizeH="0" baseline="0" noProof="0" dirty="0" err="1">
                          <a:ln>
                            <a:noFill/>
                          </a:ln>
                          <a:solidFill>
                            <a:schemeClr val="bg1"/>
                          </a:solidFill>
                          <a:effectLst/>
                          <a:latin typeface="Lucida Sans" pitchFamily="1" charset="0"/>
                          <a:ea typeface="ＭＳ Ｐゴシック" pitchFamily="1" charset="-128"/>
                        </a:rPr>
                        <a:t>Balance</a:t>
                      </a:r>
                      <a:endParaRPr kumimoji="0" lang="nb-NO" sz="1000" b="0" i="0" u="none" strike="noStrike" cap="none" normalizeH="0" baseline="0" noProof="0" dirty="0">
                        <a:ln>
                          <a:noFill/>
                        </a:ln>
                        <a:solidFill>
                          <a:schemeClr val="bg1"/>
                        </a:solidFill>
                        <a:effectLst/>
                        <a:latin typeface="Lucida Sans" pitchFamily="1" charset="0"/>
                        <a:ea typeface="ＭＳ Ｐゴシック" pitchFamily="1"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20 min.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10 min.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Neutraliser</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extLst>
                  <a:ext uri="{0D108BD9-81ED-4DB2-BD59-A6C34878D82A}">
                    <a16:rowId xmlns:a16="http://schemas.microsoft.com/office/drawing/2014/main" val="10003"/>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Normal til lett porøst hår*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vMerge="1">
                  <a:txBody>
                    <a:bodyPr/>
                    <a:lstStyle/>
                    <a:p>
                      <a:endParaRPr lang="nb-NO"/>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15-20 min.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10 min.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Neutraliser</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extLst>
                  <a:ext uri="{0D108BD9-81ED-4DB2-BD59-A6C34878D82A}">
                    <a16:rowId xmlns:a16="http://schemas.microsoft.com/office/drawing/2014/main" val="10004"/>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Opp til 30% lysnet hår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vMerge="1">
                  <a:txBody>
                    <a:bodyPr/>
                    <a:lstStyle/>
                    <a:p>
                      <a:endParaRPr lang="nb-NO"/>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15 min.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Ikke bruk varme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Neutraliser</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extLst>
                  <a:ext uri="{0D108BD9-81ED-4DB2-BD59-A6C34878D82A}">
                    <a16:rowId xmlns:a16="http://schemas.microsoft.com/office/drawing/2014/main" val="10005"/>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Hår lysnet 30-70%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dirty="0" err="1">
                          <a:ln>
                            <a:noFill/>
                          </a:ln>
                          <a:solidFill>
                            <a:schemeClr val="bg1"/>
                          </a:solidFill>
                          <a:effectLst/>
                          <a:latin typeface="Lucida Sans" pitchFamily="1" charset="0"/>
                          <a:ea typeface="ＭＳ Ｐゴシック" pitchFamily="1" charset="-128"/>
                        </a:rPr>
                        <a:t>Pre-Treatment</a:t>
                      </a:r>
                      <a:r>
                        <a:rPr kumimoji="0" lang="nb-NO" sz="1000" b="0" i="0" u="none" strike="noStrike" cap="none" normalizeH="0" baseline="0" noProof="0" dirty="0">
                          <a:ln>
                            <a:noFill/>
                          </a:ln>
                          <a:solidFill>
                            <a:schemeClr val="bg1"/>
                          </a:solidFill>
                          <a:effectLst/>
                          <a:latin typeface="Lucida Sans" pitchFamily="1" charset="0"/>
                          <a:ea typeface="ＭＳ Ｐゴシック" pitchFamily="1" charset="-128"/>
                        </a:rPr>
                        <a:t> </a:t>
                      </a:r>
                      <a:r>
                        <a:rPr kumimoji="0" lang="nb-NO" sz="1000" b="0" i="0" u="none" strike="noStrike" cap="none" normalizeH="0" baseline="0" noProof="0" dirty="0" err="1">
                          <a:ln>
                            <a:noFill/>
                          </a:ln>
                          <a:solidFill>
                            <a:schemeClr val="bg1"/>
                          </a:solidFill>
                          <a:effectLst/>
                          <a:latin typeface="Lucida Sans" pitchFamily="1" charset="0"/>
                          <a:ea typeface="ＭＳ Ｐゴシック" pitchFamily="1" charset="-128"/>
                        </a:rPr>
                        <a:t>Repair</a:t>
                      </a:r>
                      <a:r>
                        <a:rPr kumimoji="0" lang="nb-NO" sz="1000" b="0" i="0" u="none" strike="noStrike" cap="none" normalizeH="0" baseline="0" noProof="0" dirty="0">
                          <a:ln>
                            <a:noFill/>
                          </a:ln>
                          <a:solidFill>
                            <a:schemeClr val="bg1"/>
                          </a:solidFill>
                          <a:effectLst/>
                          <a:latin typeface="Lucida Sans" pitchFamily="1" charset="0"/>
                          <a:ea typeface="ＭＳ Ｐゴシック" pitchFamily="1" charset="-128"/>
                        </a:rPr>
                        <a:t> &amp; </a:t>
                      </a:r>
                      <a:r>
                        <a:rPr kumimoji="0" lang="nb-NO" sz="1000" b="0" i="0" u="none" strike="noStrike" cap="none" normalizeH="0" baseline="0" noProof="0" dirty="0" err="1">
                          <a:ln>
                            <a:noFill/>
                          </a:ln>
                          <a:solidFill>
                            <a:schemeClr val="bg1"/>
                          </a:solidFill>
                          <a:effectLst/>
                          <a:latin typeface="Lucida Sans" pitchFamily="1" charset="0"/>
                          <a:ea typeface="ＭＳ Ｐゴシック" pitchFamily="1" charset="-128"/>
                        </a:rPr>
                        <a:t>Protect</a:t>
                      </a:r>
                      <a:endParaRPr kumimoji="0" lang="nb-NO" sz="1000" b="0" i="0" u="none" strike="noStrike" cap="none" normalizeH="0" baseline="0" noProof="0" dirty="0">
                        <a:ln>
                          <a:noFill/>
                        </a:ln>
                        <a:solidFill>
                          <a:schemeClr val="bg1"/>
                        </a:solidFill>
                        <a:effectLst/>
                        <a:latin typeface="Lucida Sans" pitchFamily="1" charset="0"/>
                        <a:ea typeface="ＭＳ Ｐゴシック" pitchFamily="1"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15-20 min.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Ikke bruk varme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Neutraliser</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extLst>
                  <a:ext uri="{0D108BD9-81ED-4DB2-BD59-A6C34878D82A}">
                    <a16:rowId xmlns:a16="http://schemas.microsoft.com/office/drawing/2014/main" val="10006"/>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Hår lysnet  opp mot 70%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vMerge="1">
                  <a:txBody>
                    <a:bodyPr/>
                    <a:lstStyle/>
                    <a:p>
                      <a:endParaRPr lang="nb-NO"/>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7-10 min.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Ikke bruk varme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Neutraliser+</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extLst>
                  <a:ext uri="{0D108BD9-81ED-4DB2-BD59-A6C34878D82A}">
                    <a16:rowId xmlns:a16="http://schemas.microsoft.com/office/drawing/2014/main" val="10007"/>
                  </a:ext>
                </a:extLst>
              </a:tr>
              <a:tr h="304800">
                <a:tc gridSpan="6">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dirty="0">
                          <a:ln>
                            <a:noFill/>
                          </a:ln>
                          <a:solidFill>
                            <a:schemeClr val="bg1"/>
                          </a:solidFill>
                          <a:effectLst/>
                          <a:latin typeface="Lucida Sans" pitchFamily="1" charset="0"/>
                          <a:ea typeface="ＭＳ Ｐゴシック" pitchFamily="1" charset="-128"/>
                        </a:rPr>
                        <a:t>MERK:                                          </a:t>
                      </a:r>
                    </a:p>
                    <a:p>
                      <a:pPr marL="0" marR="0" lvl="0" indent="0" algn="l"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dirty="0">
                          <a:ln>
                            <a:noFill/>
                          </a:ln>
                          <a:solidFill>
                            <a:schemeClr val="bg1"/>
                          </a:solidFill>
                          <a:effectLst/>
                          <a:latin typeface="Lucida Sans" pitchFamily="1" charset="0"/>
                          <a:ea typeface="ＭＳ Ｐゴシック" pitchFamily="1" charset="-128"/>
                        </a:rPr>
                        <a:t>Ta alltid første testkrøll etter minimum anbefalt virketid</a:t>
                      </a:r>
                    </a:p>
                    <a:p>
                      <a:pPr marL="0" marR="0" lvl="0" indent="0" algn="l"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dirty="0">
                          <a:ln>
                            <a:noFill/>
                          </a:ln>
                          <a:solidFill>
                            <a:schemeClr val="bg1"/>
                          </a:solidFill>
                          <a:effectLst/>
                          <a:latin typeface="Lucida Sans" pitchFamily="1" charset="0"/>
                          <a:ea typeface="ＭＳ Ｐゴシック" pitchFamily="1" charset="-128"/>
                        </a:rPr>
                        <a:t>La ikke virke lengre enn anbefalt virketid.</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87D1"/>
                    </a:solidFill>
                  </a:tcPr>
                </a:tc>
                <a:tc hMerge="1">
                  <a:txBody>
                    <a:bodyPr/>
                    <a:lstStyle/>
                    <a:p>
                      <a:endParaRPr lang="nb-NO"/>
                    </a:p>
                  </a:txBody>
                  <a:tcPr/>
                </a:tc>
                <a:tc hMerge="1">
                  <a:txBody>
                    <a:bodyPr/>
                    <a:lstStyle/>
                    <a:p>
                      <a:endParaRPr lang="nb-NO"/>
                    </a:p>
                  </a:txBody>
                  <a:tcPr/>
                </a:tc>
                <a:tc hMerge="1">
                  <a:txBody>
                    <a:bodyPr/>
                    <a:lstStyle/>
                    <a:p>
                      <a:endParaRPr lang="nb-NO"/>
                    </a:p>
                  </a:txBody>
                  <a:tcPr/>
                </a:tc>
                <a:tc hMerge="1">
                  <a:txBody>
                    <a:bodyPr/>
                    <a:lstStyle/>
                    <a:p>
                      <a:endParaRPr lang="nb-NO"/>
                    </a:p>
                  </a:txBody>
                  <a:tcPr/>
                </a:tc>
                <a:tc hMerge="1">
                  <a:txBody>
                    <a:bodyPr/>
                    <a:lstStyle/>
                    <a:p>
                      <a:endParaRPr lang="nb-NO"/>
                    </a:p>
                  </a:txBody>
                  <a:tcPr/>
                </a:tc>
                <a:extLst>
                  <a:ext uri="{0D108BD9-81ED-4DB2-BD59-A6C34878D82A}">
                    <a16:rowId xmlns:a16="http://schemas.microsoft.com/office/drawing/2014/main" val="10008"/>
                  </a:ext>
                </a:extLst>
              </a:tr>
            </a:tbl>
          </a:graphicData>
        </a:graphic>
      </p:graphicFrame>
      <p:sp>
        <p:nvSpPr>
          <p:cNvPr id="4" name="TekstSylinder 3"/>
          <p:cNvSpPr txBox="1"/>
          <p:nvPr/>
        </p:nvSpPr>
        <p:spPr>
          <a:xfrm>
            <a:off x="258822" y="8553400"/>
            <a:ext cx="6120680" cy="830997"/>
          </a:xfrm>
          <a:prstGeom prst="rect">
            <a:avLst/>
          </a:prstGeom>
          <a:noFill/>
        </p:spPr>
        <p:txBody>
          <a:bodyPr wrap="square" rtlCol="0">
            <a:spAutoFit/>
          </a:bodyPr>
          <a:lstStyle/>
          <a:p>
            <a:pPr marL="342900" indent="-342900"/>
            <a:r>
              <a:rPr lang="nb-NO" sz="1200" b="1" dirty="0">
                <a:latin typeface="+mj-lt"/>
              </a:rPr>
              <a:t>5 Fiksering:</a:t>
            </a:r>
          </a:p>
          <a:p>
            <a:pPr marL="342900" indent="-342900">
              <a:buFont typeface="Arial" pitchFamily="34" charset="0"/>
              <a:buChar char="•"/>
            </a:pPr>
            <a:r>
              <a:rPr lang="nb-NO" sz="1200" dirty="0">
                <a:latin typeface="+mj-lt"/>
              </a:rPr>
              <a:t>Skyll håret godt med lunket vann i 5 minutter.</a:t>
            </a:r>
          </a:p>
          <a:p>
            <a:pPr marL="342900" indent="-342900">
              <a:buFont typeface="Arial" pitchFamily="34" charset="0"/>
              <a:buChar char="•"/>
            </a:pPr>
            <a:r>
              <a:rPr lang="nb-NO" sz="1200" dirty="0">
                <a:latin typeface="+mj-lt"/>
              </a:rPr>
              <a:t>Tørk håret for å få bort overflødig fuktighet.</a:t>
            </a:r>
          </a:p>
          <a:p>
            <a:pPr marL="342900" indent="-342900">
              <a:buFont typeface="Arial" pitchFamily="34" charset="0"/>
              <a:buChar char="•"/>
            </a:pPr>
            <a:r>
              <a:rPr lang="nb-NO" sz="1200" dirty="0">
                <a:latin typeface="+mj-lt"/>
              </a:rPr>
              <a:t>Fikser håret - Se egen bruksanvisningen for </a:t>
            </a:r>
            <a:r>
              <a:rPr lang="nb-NO" sz="1200" dirty="0" err="1">
                <a:latin typeface="+mj-lt"/>
              </a:rPr>
              <a:t>Neutraliser</a:t>
            </a:r>
            <a:r>
              <a:rPr lang="nb-NO" sz="1200" dirty="0">
                <a:latin typeface="+mj-lt"/>
              </a:rPr>
              <a:t>.</a:t>
            </a:r>
          </a:p>
        </p:txBody>
      </p:sp>
      <p:sp>
        <p:nvSpPr>
          <p:cNvPr id="5" name="Rektangel 4"/>
          <p:cNvSpPr/>
          <p:nvPr/>
        </p:nvSpPr>
        <p:spPr>
          <a:xfrm>
            <a:off x="215936" y="430144"/>
            <a:ext cx="4293184" cy="1357295"/>
          </a:xfrm>
          <a:prstGeom prst="rect">
            <a:avLst/>
          </a:prstGeom>
        </p:spPr>
        <p:txBody>
          <a:bodyPr wrap="square">
            <a:spAutoFit/>
          </a:bodyPr>
          <a:lstStyle/>
          <a:p>
            <a:r>
              <a:rPr lang="nb-NO" b="1" dirty="0"/>
              <a:t>CLASSIC</a:t>
            </a:r>
          </a:p>
          <a:p>
            <a:pPr>
              <a:spcBef>
                <a:spcPct val="0"/>
              </a:spcBef>
              <a:spcAft>
                <a:spcPct val="35000"/>
              </a:spcAft>
            </a:pPr>
            <a:endParaRPr lang="nb-NO" sz="1000" dirty="0"/>
          </a:p>
          <a:p>
            <a:pPr>
              <a:spcBef>
                <a:spcPct val="0"/>
              </a:spcBef>
              <a:spcAft>
                <a:spcPct val="35000"/>
              </a:spcAft>
            </a:pPr>
            <a:r>
              <a:rPr lang="nb-NO" sz="1200" dirty="0"/>
              <a:t>Lotionen som inneholder en kombinasjon av fuktighetsgivende </a:t>
            </a:r>
            <a:r>
              <a:rPr lang="nb-NO" sz="1200" dirty="0" err="1"/>
              <a:t>Hydrowave</a:t>
            </a:r>
            <a:r>
              <a:rPr lang="nb-NO" sz="1200" dirty="0"/>
              <a:t> teknologi og hydrolysert Keratin og som sørger for at Natural Styling Classic gir perfekte formede, langvarige krøller og bølger med myk følelse som varer opp til 12 uker.</a:t>
            </a:r>
          </a:p>
        </p:txBody>
      </p:sp>
      <p:pic>
        <p:nvPicPr>
          <p:cNvPr id="6" name="Bilde 5" descr="NS09_RANGE_classic.jpg"/>
          <p:cNvPicPr>
            <a:picLocks noChangeAspect="1"/>
          </p:cNvPicPr>
          <p:nvPr/>
        </p:nvPicPr>
        <p:blipFill>
          <a:blip r:embed="rId2" cstate="print"/>
          <a:srcRect l="21650" t="13769" r="29000" b="13769"/>
          <a:stretch>
            <a:fillRect/>
          </a:stretch>
        </p:blipFill>
        <p:spPr>
          <a:xfrm>
            <a:off x="4689140" y="488504"/>
            <a:ext cx="1692188" cy="2232248"/>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p:cNvSpPr txBox="1"/>
          <p:nvPr/>
        </p:nvSpPr>
        <p:spPr>
          <a:xfrm>
            <a:off x="215936" y="422608"/>
            <a:ext cx="6381416" cy="9833461"/>
          </a:xfrm>
          <a:prstGeom prst="rect">
            <a:avLst/>
          </a:prstGeom>
          <a:noFill/>
        </p:spPr>
        <p:txBody>
          <a:bodyPr wrap="square" rtlCol="0">
            <a:spAutoFit/>
          </a:bodyPr>
          <a:lstStyle/>
          <a:p>
            <a:r>
              <a:rPr lang="nb-NO" b="1" dirty="0"/>
              <a:t>CREATIV GEL</a:t>
            </a:r>
          </a:p>
          <a:p>
            <a:endParaRPr lang="nb-NO" sz="1100" dirty="0"/>
          </a:p>
          <a:p>
            <a:pPr indent="-342900"/>
            <a:endParaRPr lang="nb-NO" sz="1200" dirty="0">
              <a:latin typeface="+mj-lt"/>
            </a:endParaRPr>
          </a:p>
          <a:p>
            <a:pPr indent="-342900"/>
            <a:endParaRPr lang="nb-NO" sz="1200" dirty="0">
              <a:latin typeface="+mj-lt"/>
            </a:endParaRPr>
          </a:p>
          <a:p>
            <a:pPr indent="-342900"/>
            <a:endParaRPr lang="nb-NO" sz="1200" dirty="0">
              <a:latin typeface="+mj-lt"/>
            </a:endParaRPr>
          </a:p>
          <a:p>
            <a:pPr indent="-342900"/>
            <a:endParaRPr lang="nb-NO" sz="1200" dirty="0">
              <a:latin typeface="+mj-lt"/>
            </a:endParaRPr>
          </a:p>
          <a:p>
            <a:pPr indent="-342900"/>
            <a:endParaRPr lang="nb-NO" sz="1200" dirty="0">
              <a:latin typeface="+mj-lt"/>
            </a:endParaRPr>
          </a:p>
          <a:p>
            <a:pPr marL="342900" indent="-342900"/>
            <a:r>
              <a:rPr lang="nb-NO" sz="1200" b="1" dirty="0">
                <a:latin typeface="+mj-lt"/>
              </a:rPr>
              <a:t>1. Forberedelse</a:t>
            </a:r>
          </a:p>
          <a:p>
            <a:pPr marL="342900" indent="-342900"/>
            <a:r>
              <a:rPr lang="nb-NO" sz="1200" dirty="0">
                <a:latin typeface="+mj-lt"/>
              </a:rPr>
              <a:t>Vask håret uten å massere hodebunnen. Bruk BC </a:t>
            </a:r>
            <a:r>
              <a:rPr lang="nb-NO" sz="1200" dirty="0" err="1">
                <a:latin typeface="+mj-lt"/>
              </a:rPr>
              <a:t>Purifying</a:t>
            </a:r>
            <a:r>
              <a:rPr lang="nb-NO" sz="1200" dirty="0">
                <a:latin typeface="+mj-lt"/>
              </a:rPr>
              <a:t> </a:t>
            </a:r>
            <a:r>
              <a:rPr lang="nb-NO" sz="1200" dirty="0" err="1">
                <a:latin typeface="+mj-lt"/>
              </a:rPr>
              <a:t>Shampoo</a:t>
            </a:r>
            <a:r>
              <a:rPr lang="nb-NO" sz="1200" dirty="0">
                <a:latin typeface="+mj-lt"/>
              </a:rPr>
              <a:t> </a:t>
            </a:r>
          </a:p>
          <a:p>
            <a:pPr marL="342900" indent="-342900"/>
            <a:r>
              <a:rPr lang="nb-NO" sz="1200" dirty="0">
                <a:latin typeface="+mj-lt"/>
              </a:rPr>
              <a:t>for normalt hår og BC </a:t>
            </a:r>
            <a:r>
              <a:rPr lang="nb-NO" sz="1200" dirty="0" err="1">
                <a:latin typeface="+mj-lt"/>
              </a:rPr>
              <a:t>Repair</a:t>
            </a:r>
            <a:r>
              <a:rPr lang="nb-NO" sz="1200" dirty="0">
                <a:latin typeface="+mj-lt"/>
              </a:rPr>
              <a:t> </a:t>
            </a:r>
            <a:r>
              <a:rPr lang="nb-NO" sz="1200" dirty="0" err="1">
                <a:latin typeface="+mj-lt"/>
              </a:rPr>
              <a:t>Rescue</a:t>
            </a:r>
            <a:r>
              <a:rPr lang="nb-NO" sz="1200" dirty="0">
                <a:latin typeface="+mj-lt"/>
              </a:rPr>
              <a:t> </a:t>
            </a:r>
            <a:r>
              <a:rPr lang="nb-NO" sz="1200" dirty="0" err="1">
                <a:latin typeface="+mj-lt"/>
              </a:rPr>
              <a:t>Shampoo</a:t>
            </a:r>
            <a:r>
              <a:rPr lang="nb-NO" sz="1200" dirty="0">
                <a:latin typeface="+mj-lt"/>
              </a:rPr>
              <a:t> for lett porøst til </a:t>
            </a:r>
          </a:p>
          <a:p>
            <a:pPr marL="342900" indent="-342900"/>
            <a:r>
              <a:rPr lang="nb-NO" sz="1200" dirty="0">
                <a:latin typeface="+mj-lt"/>
              </a:rPr>
              <a:t>porøst hår. Jevn ut porøsiteten i håret ved å påføre NS Pre-</a:t>
            </a:r>
            <a:r>
              <a:rPr lang="nb-NO" sz="1200" dirty="0" err="1">
                <a:latin typeface="+mj-lt"/>
              </a:rPr>
              <a:t>Treatment</a:t>
            </a:r>
            <a:r>
              <a:rPr lang="nb-NO" sz="1200" dirty="0">
                <a:latin typeface="+mj-lt"/>
              </a:rPr>
              <a:t> </a:t>
            </a:r>
          </a:p>
          <a:p>
            <a:pPr marL="342900" indent="-342900"/>
            <a:r>
              <a:rPr lang="nb-NO" sz="1200" dirty="0">
                <a:latin typeface="+mj-lt"/>
              </a:rPr>
              <a:t>sprayen i lengder og spisser før vikling, gre igjennom, skal ikke skylles ut.</a:t>
            </a:r>
          </a:p>
          <a:p>
            <a:pPr marL="342900" indent="-342900"/>
            <a:r>
              <a:rPr lang="nb-NO" sz="1200" b="1" dirty="0">
                <a:latin typeface="+mj-lt"/>
              </a:rPr>
              <a:t>	</a:t>
            </a:r>
            <a:endParaRPr lang="nb-NO" sz="1200" dirty="0">
              <a:latin typeface="+mj-lt"/>
            </a:endParaRPr>
          </a:p>
          <a:p>
            <a:pPr marL="342900" indent="-342900"/>
            <a:r>
              <a:rPr lang="nb-NO" sz="1200" b="1" dirty="0">
                <a:latin typeface="+mj-lt"/>
              </a:rPr>
              <a:t>Forming med krølltang</a:t>
            </a:r>
            <a:r>
              <a:rPr lang="nb-NO" sz="1200" dirty="0">
                <a:latin typeface="+mj-lt"/>
              </a:rPr>
              <a:t>: </a:t>
            </a:r>
            <a:r>
              <a:rPr lang="nb-NO" sz="1200" dirty="0" err="1">
                <a:latin typeface="+mj-lt"/>
              </a:rPr>
              <a:t>håndkletørk</a:t>
            </a:r>
            <a:r>
              <a:rPr lang="nb-NO" sz="1200" dirty="0">
                <a:latin typeface="+mj-lt"/>
              </a:rPr>
              <a:t> håret før geleen påføres.</a:t>
            </a:r>
          </a:p>
          <a:p>
            <a:pPr marL="342900" indent="-342900"/>
            <a:r>
              <a:rPr lang="nb-NO" sz="1200" b="1" dirty="0" err="1">
                <a:latin typeface="+mj-lt"/>
              </a:rPr>
              <a:t>Rotløft</a:t>
            </a:r>
            <a:r>
              <a:rPr lang="nb-NO" sz="1200" b="1" dirty="0">
                <a:latin typeface="+mj-lt"/>
              </a:rPr>
              <a:t> og </a:t>
            </a:r>
            <a:r>
              <a:rPr lang="nb-NO" sz="1200" b="1" dirty="0" err="1">
                <a:latin typeface="+mj-lt"/>
              </a:rPr>
              <a:t>ettervekst</a:t>
            </a:r>
            <a:r>
              <a:rPr lang="nb-NO" sz="1200" dirty="0">
                <a:latin typeface="+mj-lt"/>
              </a:rPr>
              <a:t>: </a:t>
            </a:r>
            <a:r>
              <a:rPr lang="nb-NO" sz="1200" dirty="0" err="1">
                <a:latin typeface="+mj-lt"/>
              </a:rPr>
              <a:t>håndkletørk</a:t>
            </a:r>
            <a:r>
              <a:rPr lang="nb-NO" sz="1200" dirty="0">
                <a:latin typeface="+mj-lt"/>
              </a:rPr>
              <a:t> håret før vinkling.</a:t>
            </a:r>
          </a:p>
          <a:p>
            <a:pPr marL="342900" indent="-342900"/>
            <a:endParaRPr lang="nb-NO" sz="1200" dirty="0">
              <a:latin typeface="+mj-lt"/>
            </a:endParaRPr>
          </a:p>
          <a:p>
            <a:pPr marL="342900" indent="-342900"/>
            <a:r>
              <a:rPr lang="nb-NO" sz="1200" b="1" dirty="0">
                <a:latin typeface="+mj-lt"/>
              </a:rPr>
              <a:t>2. </a:t>
            </a:r>
            <a:r>
              <a:rPr lang="nb-NO" sz="1200" b="1" dirty="0" err="1">
                <a:latin typeface="+mj-lt"/>
              </a:rPr>
              <a:t>Style</a:t>
            </a:r>
            <a:r>
              <a:rPr lang="nb-NO" sz="1200" b="1" dirty="0">
                <a:latin typeface="+mj-lt"/>
              </a:rPr>
              <a:t> og support teknikker</a:t>
            </a:r>
          </a:p>
          <a:p>
            <a:pPr marL="342900" indent="-342900"/>
            <a:r>
              <a:rPr lang="nb-NO" sz="1200" b="1" dirty="0">
                <a:latin typeface="+mj-lt"/>
              </a:rPr>
              <a:t>Krølltang forming</a:t>
            </a:r>
          </a:p>
          <a:p>
            <a:pPr marL="342900" indent="-342900"/>
            <a:r>
              <a:rPr lang="nb-NO" sz="1200" dirty="0">
                <a:latin typeface="+mj-lt"/>
              </a:rPr>
              <a:t>Beregnet å bruke på hele hode eller partier for å gi myk, naturlig bevegelse eller lett </a:t>
            </a:r>
            <a:r>
              <a:rPr lang="nb-NO" sz="1200" dirty="0" err="1">
                <a:latin typeface="+mj-lt"/>
              </a:rPr>
              <a:t>stylingsupport</a:t>
            </a:r>
            <a:r>
              <a:rPr lang="nb-NO" sz="1200" dirty="0">
                <a:latin typeface="+mj-lt"/>
              </a:rPr>
              <a:t>.</a:t>
            </a:r>
          </a:p>
          <a:p>
            <a:pPr marL="342900" indent="-342900"/>
            <a:endParaRPr lang="nb-NO" sz="1200" dirty="0">
              <a:latin typeface="+mj-lt"/>
            </a:endParaRPr>
          </a:p>
          <a:p>
            <a:pPr marL="342900" indent="-342900"/>
            <a:r>
              <a:rPr lang="nb-NO" sz="1200" dirty="0">
                <a:latin typeface="+mj-lt"/>
              </a:rPr>
              <a:t>Påføring</a:t>
            </a:r>
          </a:p>
          <a:p>
            <a:pPr marL="576000" indent="-342900">
              <a:buFont typeface="Arial" pitchFamily="34" charset="0"/>
              <a:buChar char="•"/>
            </a:pPr>
            <a:r>
              <a:rPr lang="nb-NO" sz="1200" dirty="0">
                <a:latin typeface="+mj-lt"/>
              </a:rPr>
              <a:t>Bruk Creative Gel </a:t>
            </a:r>
          </a:p>
          <a:p>
            <a:pPr marL="576000" indent="-342900">
              <a:buFont typeface="Arial" pitchFamily="34" charset="0"/>
              <a:buChar char="•"/>
            </a:pPr>
            <a:r>
              <a:rPr lang="nb-NO" sz="1200" dirty="0">
                <a:latin typeface="+mj-lt"/>
              </a:rPr>
              <a:t>Gre håret i ønsket form.</a:t>
            </a:r>
          </a:p>
          <a:p>
            <a:pPr marL="576000" indent="-342900">
              <a:buFont typeface="Arial" pitchFamily="34" charset="0"/>
              <a:buChar char="•"/>
            </a:pPr>
            <a:r>
              <a:rPr lang="nb-NO" sz="1200" dirty="0">
                <a:latin typeface="+mj-lt"/>
              </a:rPr>
              <a:t>Del inn og legg strimmelvatt rundt inndelingene.</a:t>
            </a:r>
          </a:p>
          <a:p>
            <a:pPr marL="576000" indent="-342900">
              <a:buFont typeface="Arial" pitchFamily="34" charset="0"/>
              <a:buChar char="•"/>
            </a:pPr>
            <a:r>
              <a:rPr lang="nb-NO" sz="1200" dirty="0">
                <a:latin typeface="+mj-lt"/>
              </a:rPr>
              <a:t>Påfør IGORA </a:t>
            </a:r>
            <a:r>
              <a:rPr lang="nb-NO" sz="1200" dirty="0" err="1">
                <a:latin typeface="+mj-lt"/>
              </a:rPr>
              <a:t>Skin</a:t>
            </a:r>
            <a:r>
              <a:rPr lang="nb-NO" sz="1200" dirty="0">
                <a:latin typeface="+mj-lt"/>
              </a:rPr>
              <a:t> </a:t>
            </a:r>
            <a:r>
              <a:rPr lang="nb-NO" sz="1200" dirty="0" err="1">
                <a:latin typeface="+mj-lt"/>
              </a:rPr>
              <a:t>Protection</a:t>
            </a:r>
            <a:r>
              <a:rPr lang="nb-NO" sz="1200" dirty="0">
                <a:latin typeface="+mj-lt"/>
              </a:rPr>
              <a:t> </a:t>
            </a:r>
            <a:r>
              <a:rPr lang="nb-NO" sz="1200" dirty="0" err="1">
                <a:latin typeface="+mj-lt"/>
              </a:rPr>
              <a:t>Cream</a:t>
            </a:r>
            <a:r>
              <a:rPr lang="nb-NO" sz="1200" dirty="0">
                <a:latin typeface="+mj-lt"/>
              </a:rPr>
              <a:t> langs </a:t>
            </a:r>
            <a:r>
              <a:rPr lang="nb-NO" sz="1200" dirty="0" err="1">
                <a:latin typeface="+mj-lt"/>
              </a:rPr>
              <a:t>hårlinjen</a:t>
            </a:r>
            <a:r>
              <a:rPr lang="nb-NO" sz="1200" dirty="0">
                <a:latin typeface="+mj-lt"/>
              </a:rPr>
              <a:t>.</a:t>
            </a:r>
          </a:p>
          <a:p>
            <a:pPr marL="576000" indent="-342900">
              <a:buFont typeface="Arial" pitchFamily="34" charset="0"/>
              <a:buChar char="•"/>
            </a:pPr>
            <a:r>
              <a:rPr lang="nb-NO" sz="1200" dirty="0">
                <a:latin typeface="+mj-lt"/>
              </a:rPr>
              <a:t>Påfør geleen på hele </a:t>
            </a:r>
            <a:r>
              <a:rPr lang="nb-NO" sz="1200" dirty="0" err="1">
                <a:latin typeface="+mj-lt"/>
              </a:rPr>
              <a:t>hårlengden</a:t>
            </a:r>
            <a:r>
              <a:rPr lang="nb-NO" sz="1200" dirty="0">
                <a:latin typeface="+mj-lt"/>
              </a:rPr>
              <a:t> og sørg for at alle hårstråene i seksjonen er dekket.</a:t>
            </a:r>
          </a:p>
          <a:p>
            <a:pPr marL="342900" indent="-342900"/>
            <a:endParaRPr lang="nb-NO" sz="1200" dirty="0">
              <a:latin typeface="+mj-lt"/>
            </a:endParaRPr>
          </a:p>
          <a:p>
            <a:pPr marL="342900" indent="-342900"/>
            <a:r>
              <a:rPr lang="nb-NO" sz="1200" dirty="0">
                <a:latin typeface="+mj-lt"/>
              </a:rPr>
              <a:t>Virketid</a:t>
            </a:r>
          </a:p>
          <a:p>
            <a:pPr marL="342900" indent="-342900"/>
            <a:r>
              <a:rPr lang="nb-NO" sz="1200" dirty="0">
                <a:latin typeface="+mj-lt"/>
              </a:rPr>
              <a:t>Se tabellen på neste side. Ikke overskrid maksimal virketid. Testkrøll er ikke nødvendig.</a:t>
            </a:r>
          </a:p>
          <a:p>
            <a:pPr marL="342900" indent="-342900"/>
            <a:r>
              <a:rPr lang="nb-NO" sz="1200" dirty="0">
                <a:latin typeface="+mj-lt"/>
              </a:rPr>
              <a:t>Tørk og krølltang</a:t>
            </a:r>
          </a:p>
          <a:p>
            <a:pPr marL="576000" indent="-342900">
              <a:buFont typeface="Arial" pitchFamily="34" charset="0"/>
              <a:buChar char="•"/>
            </a:pPr>
            <a:r>
              <a:rPr lang="nb-NO" sz="1200" dirty="0">
                <a:latin typeface="+mj-lt"/>
              </a:rPr>
              <a:t>Skyll geleen godt ut fra hver seksjon med varmt vann</a:t>
            </a:r>
          </a:p>
          <a:p>
            <a:pPr marL="576000" indent="-342900">
              <a:buFont typeface="Arial" pitchFamily="34" charset="0"/>
              <a:buChar char="•"/>
            </a:pPr>
            <a:r>
              <a:rPr lang="nb-NO" sz="1200" dirty="0">
                <a:latin typeface="+mj-lt"/>
              </a:rPr>
              <a:t>Bruk en tørker med lav styrke, form håret  til det blir 100% tørt</a:t>
            </a:r>
          </a:p>
          <a:p>
            <a:pPr marL="576000" indent="-342900">
              <a:buFont typeface="Arial" pitchFamily="34" charset="0"/>
              <a:buChar char="•"/>
            </a:pPr>
            <a:r>
              <a:rPr lang="nb-NO" sz="1200" dirty="0">
                <a:latin typeface="+mj-lt"/>
              </a:rPr>
              <a:t>Form håret med krølltang seksjon for seksjon og fest krøllen med en plastikk klips</a:t>
            </a:r>
          </a:p>
          <a:p>
            <a:pPr marL="576000" indent="-342900"/>
            <a:endParaRPr lang="nb-NO" sz="1200" dirty="0">
              <a:latin typeface="+mj-lt"/>
            </a:endParaRPr>
          </a:p>
          <a:p>
            <a:r>
              <a:rPr lang="nb-NO" sz="1200" b="1" dirty="0" err="1">
                <a:solidFill>
                  <a:srgbClr val="000000"/>
                </a:solidFill>
              </a:rPr>
              <a:t>Rotløft</a:t>
            </a:r>
            <a:r>
              <a:rPr lang="nb-NO" sz="1200" b="1" dirty="0">
                <a:solidFill>
                  <a:srgbClr val="000000"/>
                </a:solidFill>
              </a:rPr>
              <a:t> og </a:t>
            </a:r>
            <a:r>
              <a:rPr lang="nb-NO" sz="1200" b="1" dirty="0" err="1">
                <a:solidFill>
                  <a:srgbClr val="000000"/>
                </a:solidFill>
              </a:rPr>
              <a:t>ettervekst</a:t>
            </a:r>
            <a:endParaRPr lang="nb-NO" sz="1200" b="1" dirty="0">
              <a:solidFill>
                <a:srgbClr val="000000"/>
              </a:solidFill>
            </a:endParaRPr>
          </a:p>
          <a:p>
            <a:r>
              <a:rPr lang="nb-NO" sz="1200" dirty="0">
                <a:solidFill>
                  <a:srgbClr val="000000"/>
                </a:solidFill>
              </a:rPr>
              <a:t>Beregnet å bruke på hele hode eller enkelte partier for å gi </a:t>
            </a:r>
            <a:r>
              <a:rPr lang="nb-NO" sz="1200" dirty="0" err="1">
                <a:solidFill>
                  <a:srgbClr val="000000"/>
                </a:solidFill>
              </a:rPr>
              <a:t>rotløft</a:t>
            </a:r>
            <a:r>
              <a:rPr lang="nb-NO" sz="1200" dirty="0">
                <a:solidFill>
                  <a:srgbClr val="000000"/>
                </a:solidFill>
              </a:rPr>
              <a:t> og styling support eller </a:t>
            </a:r>
            <a:r>
              <a:rPr lang="nb-NO" sz="1200" dirty="0" err="1">
                <a:solidFill>
                  <a:srgbClr val="000000"/>
                </a:solidFill>
              </a:rPr>
              <a:t>ettervekst</a:t>
            </a:r>
            <a:r>
              <a:rPr lang="nb-NO" sz="1200" dirty="0">
                <a:solidFill>
                  <a:srgbClr val="000000"/>
                </a:solidFill>
              </a:rPr>
              <a:t> oppfriskning</a:t>
            </a:r>
          </a:p>
          <a:p>
            <a:endParaRPr lang="nb-NO" sz="1200" dirty="0">
              <a:solidFill>
                <a:srgbClr val="000000"/>
              </a:solidFill>
            </a:endParaRPr>
          </a:p>
          <a:p>
            <a:r>
              <a:rPr lang="nb-NO" sz="1200" dirty="0">
                <a:solidFill>
                  <a:srgbClr val="000000"/>
                </a:solidFill>
              </a:rPr>
              <a:t>Påføring </a:t>
            </a:r>
          </a:p>
          <a:p>
            <a:pPr marL="144000">
              <a:buFont typeface="Arial" pitchFamily="34" charset="0"/>
              <a:buChar char="•"/>
            </a:pPr>
            <a:r>
              <a:rPr lang="nb-NO" sz="1200" dirty="0">
                <a:solidFill>
                  <a:srgbClr val="000000"/>
                </a:solidFill>
              </a:rPr>
              <a:t>          Bruk kun </a:t>
            </a:r>
            <a:r>
              <a:rPr lang="nb-NO" sz="1200" dirty="0" err="1">
                <a:solidFill>
                  <a:srgbClr val="000000"/>
                </a:solidFill>
              </a:rPr>
              <a:t>Creativ</a:t>
            </a:r>
            <a:r>
              <a:rPr lang="nb-NO" sz="1200" dirty="0">
                <a:solidFill>
                  <a:srgbClr val="000000"/>
                </a:solidFill>
              </a:rPr>
              <a:t> Gel.</a:t>
            </a:r>
          </a:p>
          <a:p>
            <a:pPr marL="144000">
              <a:buFont typeface="Arial" pitchFamily="34" charset="0"/>
              <a:buChar char="•"/>
            </a:pPr>
            <a:r>
              <a:rPr lang="nb-NO" sz="1200" dirty="0">
                <a:solidFill>
                  <a:srgbClr val="000000"/>
                </a:solidFill>
              </a:rPr>
              <a:t>          Ikke førfukt med gele.</a:t>
            </a:r>
          </a:p>
          <a:p>
            <a:pPr marL="144000">
              <a:buFont typeface="Arial" pitchFamily="34" charset="0"/>
              <a:buChar char="•"/>
            </a:pPr>
            <a:r>
              <a:rPr lang="nb-NO" sz="1200" dirty="0">
                <a:solidFill>
                  <a:srgbClr val="000000"/>
                </a:solidFill>
              </a:rPr>
              <a:t>          </a:t>
            </a:r>
            <a:r>
              <a:rPr lang="nb-NO" sz="1200" dirty="0"/>
              <a:t>Påfør IGORA </a:t>
            </a:r>
            <a:r>
              <a:rPr lang="nb-NO" sz="1200" dirty="0" err="1"/>
              <a:t>Skin</a:t>
            </a:r>
            <a:r>
              <a:rPr lang="nb-NO" sz="1200" dirty="0"/>
              <a:t> </a:t>
            </a:r>
            <a:r>
              <a:rPr lang="nb-NO" sz="1200" dirty="0" err="1"/>
              <a:t>Protection</a:t>
            </a:r>
            <a:r>
              <a:rPr lang="nb-NO" sz="1200" dirty="0"/>
              <a:t> </a:t>
            </a:r>
            <a:r>
              <a:rPr lang="nb-NO" sz="1200" dirty="0" err="1"/>
              <a:t>Cream</a:t>
            </a:r>
            <a:r>
              <a:rPr lang="nb-NO" sz="1200" dirty="0"/>
              <a:t> .</a:t>
            </a:r>
          </a:p>
          <a:p>
            <a:pPr marL="144000">
              <a:buFont typeface="Arial" pitchFamily="34" charset="0"/>
              <a:buChar char="•"/>
            </a:pPr>
            <a:r>
              <a:rPr lang="nb-NO" sz="1200" dirty="0"/>
              <a:t>          Beskytt </a:t>
            </a:r>
            <a:r>
              <a:rPr lang="nb-NO" sz="1200" dirty="0" err="1"/>
              <a:t>hårlinjen</a:t>
            </a:r>
            <a:r>
              <a:rPr lang="nb-NO" sz="1200" dirty="0"/>
              <a:t> med lett fuktet strimmelvatt.</a:t>
            </a:r>
          </a:p>
          <a:p>
            <a:pPr marL="144000">
              <a:buFont typeface="Arial" pitchFamily="34" charset="0"/>
              <a:buChar char="•"/>
            </a:pPr>
            <a:endParaRPr lang="nb-NO" sz="1200" dirty="0"/>
          </a:p>
          <a:p>
            <a:pPr marL="342900" indent="-342900"/>
            <a:r>
              <a:rPr lang="nb-NO" sz="1200" u="sng" dirty="0" err="1"/>
              <a:t>Rotløft</a:t>
            </a:r>
            <a:endParaRPr lang="nb-NO" sz="1200" u="sng" dirty="0"/>
          </a:p>
          <a:p>
            <a:pPr marL="342900" indent="-342900"/>
            <a:r>
              <a:rPr lang="nb-NO" sz="1200" dirty="0"/>
              <a:t>Vikle enten opp hele eller deler av hodet med viklere i områdene som trenger en </a:t>
            </a:r>
          </a:p>
          <a:p>
            <a:pPr marL="342900" indent="-342900"/>
            <a:r>
              <a:rPr lang="nb-NO" sz="1200" dirty="0" err="1"/>
              <a:t>rotløft</a:t>
            </a:r>
            <a:r>
              <a:rPr lang="nb-NO" sz="1200" dirty="0"/>
              <a:t>. Påfør forsiktig geleen på den delen av håret som er synlig på toppen av hver </a:t>
            </a:r>
          </a:p>
          <a:p>
            <a:pPr marL="342900" indent="-342900"/>
            <a:r>
              <a:rPr lang="nb-NO" sz="1200" dirty="0"/>
              <a:t>Spole (kun ved ansatsen). Ikke press geleen ned i lengdene av håret som ligger under.</a:t>
            </a:r>
          </a:p>
          <a:p>
            <a:pPr marL="144000">
              <a:buFont typeface="Arial" pitchFamily="34" charset="0"/>
              <a:buChar char="•"/>
            </a:pPr>
            <a:endParaRPr lang="nb-NO" sz="1200" dirty="0"/>
          </a:p>
          <a:p>
            <a:pPr marL="576000" indent="-342900"/>
            <a:endParaRPr lang="nb-NO" sz="1200" dirty="0">
              <a:latin typeface="+mj-lt"/>
            </a:endParaRPr>
          </a:p>
          <a:p>
            <a:pPr marL="342900" indent="-342900"/>
            <a:endParaRPr lang="nb-NO" sz="1400" dirty="0">
              <a:latin typeface="+mj-lt"/>
            </a:endParaRPr>
          </a:p>
          <a:p>
            <a:pPr marL="342900" indent="-342900"/>
            <a:endParaRPr lang="nb-NO" sz="1400" dirty="0">
              <a:latin typeface="+mj-lt"/>
            </a:endParaRPr>
          </a:p>
        </p:txBody>
      </p:sp>
      <p:sp>
        <p:nvSpPr>
          <p:cNvPr id="4" name="Rektangel 3"/>
          <p:cNvSpPr/>
          <p:nvPr/>
        </p:nvSpPr>
        <p:spPr>
          <a:xfrm>
            <a:off x="237839" y="854656"/>
            <a:ext cx="3429000" cy="646331"/>
          </a:xfrm>
          <a:prstGeom prst="rect">
            <a:avLst/>
          </a:prstGeom>
        </p:spPr>
        <p:txBody>
          <a:bodyPr>
            <a:spAutoFit/>
          </a:bodyPr>
          <a:lstStyle/>
          <a:p>
            <a:r>
              <a:rPr lang="nb-NO" sz="1200" dirty="0">
                <a:solidFill>
                  <a:srgbClr val="000000"/>
                </a:solidFill>
              </a:rPr>
              <a:t>Et produkt med </a:t>
            </a:r>
            <a:r>
              <a:rPr lang="nb-NO" sz="1200" dirty="0" err="1">
                <a:solidFill>
                  <a:srgbClr val="000000"/>
                </a:solidFill>
              </a:rPr>
              <a:t>gelekonsisens</a:t>
            </a:r>
            <a:r>
              <a:rPr lang="nb-NO" sz="1200" dirty="0">
                <a:solidFill>
                  <a:srgbClr val="000000"/>
                </a:solidFill>
              </a:rPr>
              <a:t> som er laget for å gi  </a:t>
            </a:r>
            <a:r>
              <a:rPr lang="nb-NO" sz="1200" dirty="0" err="1">
                <a:solidFill>
                  <a:srgbClr val="000000"/>
                </a:solidFill>
              </a:rPr>
              <a:t>stylingeffekt</a:t>
            </a:r>
            <a:r>
              <a:rPr lang="nb-NO" sz="1200" dirty="0">
                <a:solidFill>
                  <a:srgbClr val="000000"/>
                </a:solidFill>
              </a:rPr>
              <a:t> og support i deler av håret, </a:t>
            </a:r>
            <a:r>
              <a:rPr lang="nb-NO" sz="1200" dirty="0" err="1">
                <a:solidFill>
                  <a:srgbClr val="000000"/>
                </a:solidFill>
              </a:rPr>
              <a:t>rotløft</a:t>
            </a:r>
            <a:r>
              <a:rPr lang="nb-NO" sz="1200" dirty="0">
                <a:solidFill>
                  <a:srgbClr val="000000"/>
                </a:solidFill>
              </a:rPr>
              <a:t> eller for å friske opp </a:t>
            </a:r>
            <a:r>
              <a:rPr lang="nb-NO" sz="1200" dirty="0" err="1">
                <a:solidFill>
                  <a:srgbClr val="000000"/>
                </a:solidFill>
              </a:rPr>
              <a:t>etterveksten</a:t>
            </a:r>
            <a:r>
              <a:rPr lang="nb-NO" sz="1200" dirty="0">
                <a:solidFill>
                  <a:srgbClr val="000000"/>
                </a:solidFill>
              </a:rPr>
              <a:t>.</a:t>
            </a:r>
          </a:p>
        </p:txBody>
      </p:sp>
      <p:pic>
        <p:nvPicPr>
          <p:cNvPr id="5" name="Bilde 4" descr="NS09_CreaGel_PermGel_50ml_FS_1.jpg"/>
          <p:cNvPicPr>
            <a:picLocks noChangeAspect="1"/>
          </p:cNvPicPr>
          <p:nvPr/>
        </p:nvPicPr>
        <p:blipFill>
          <a:blip r:embed="rId2" cstate="print"/>
          <a:srcRect l="24440" t="17289" r="23163"/>
          <a:stretch>
            <a:fillRect/>
          </a:stretch>
        </p:blipFill>
        <p:spPr>
          <a:xfrm>
            <a:off x="4778309" y="461891"/>
            <a:ext cx="671219" cy="1862777"/>
          </a:xfrm>
          <a:prstGeom prst="rect">
            <a:avLst/>
          </a:prstGeom>
        </p:spPr>
      </p:pic>
      <p:pic>
        <p:nvPicPr>
          <p:cNvPr id="6" name="Bilde 5" descr="NS_09_CreaGel_PermGel_50ml_1.jpg"/>
          <p:cNvPicPr>
            <a:picLocks noChangeAspect="1"/>
          </p:cNvPicPr>
          <p:nvPr/>
        </p:nvPicPr>
        <p:blipFill>
          <a:blip r:embed="rId3" cstate="print"/>
          <a:srcRect l="17498" t="12927" r="18911" b="7112"/>
          <a:stretch>
            <a:fillRect/>
          </a:stretch>
        </p:blipFill>
        <p:spPr>
          <a:xfrm>
            <a:off x="5445223" y="488504"/>
            <a:ext cx="745277" cy="1821788"/>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p:cNvSpPr txBox="1"/>
          <p:nvPr/>
        </p:nvSpPr>
        <p:spPr>
          <a:xfrm>
            <a:off x="229584" y="457440"/>
            <a:ext cx="6428472" cy="2123658"/>
          </a:xfrm>
          <a:prstGeom prst="rect">
            <a:avLst/>
          </a:prstGeom>
          <a:noFill/>
        </p:spPr>
        <p:txBody>
          <a:bodyPr wrap="square" rtlCol="0">
            <a:spAutoFit/>
          </a:bodyPr>
          <a:lstStyle/>
          <a:p>
            <a:pPr marL="342900" indent="-342900"/>
            <a:r>
              <a:rPr lang="nb-NO" sz="1200" u="sng" dirty="0" err="1">
                <a:latin typeface="+mj-lt"/>
              </a:rPr>
              <a:t>Ettervekst</a:t>
            </a:r>
            <a:endParaRPr lang="nb-NO" sz="1200" u="sng" dirty="0">
              <a:latin typeface="+mj-lt"/>
            </a:endParaRPr>
          </a:p>
          <a:p>
            <a:pPr marL="342900" indent="-342900"/>
            <a:r>
              <a:rPr lang="nb-NO" sz="1200" dirty="0">
                <a:latin typeface="+mj-lt"/>
              </a:rPr>
              <a:t>En ettervekstbehandling kan gjøres 6-8 uker etter en permanent- eller tidligere ettervekstbehandling.</a:t>
            </a:r>
          </a:p>
          <a:p>
            <a:pPr marL="342900" indent="-342900">
              <a:buFont typeface="Arial" pitchFamily="34" charset="0"/>
              <a:buChar char="•"/>
            </a:pPr>
            <a:r>
              <a:rPr lang="nb-NO" sz="1200" dirty="0" err="1">
                <a:latin typeface="+mj-lt"/>
              </a:rPr>
              <a:t>Etterveksten</a:t>
            </a:r>
            <a:r>
              <a:rPr lang="nb-NO" sz="1200" dirty="0">
                <a:latin typeface="+mj-lt"/>
              </a:rPr>
              <a:t> bør ikke være mer enn 5 cm.</a:t>
            </a:r>
          </a:p>
          <a:p>
            <a:pPr marL="342900" indent="-342900">
              <a:buFont typeface="Arial" pitchFamily="34" charset="0"/>
              <a:buChar char="•"/>
            </a:pPr>
            <a:r>
              <a:rPr lang="nb-NO" sz="1200" dirty="0">
                <a:latin typeface="+mj-lt"/>
              </a:rPr>
              <a:t>Vikle opp spolene over hele hodet.</a:t>
            </a:r>
          </a:p>
          <a:p>
            <a:pPr marL="342900" indent="-342900">
              <a:buFont typeface="Arial" pitchFamily="34" charset="0"/>
              <a:buChar char="•"/>
            </a:pPr>
            <a:r>
              <a:rPr lang="nb-NO" sz="1200" dirty="0"/>
              <a:t>Påfør forsiktig geleen på den delen av håret som er synlig på toppen av hver </a:t>
            </a:r>
          </a:p>
          <a:p>
            <a:pPr marL="342900" indent="-342900"/>
            <a:r>
              <a:rPr lang="nb-NO" sz="1200" dirty="0"/>
              <a:t>	spole (kun ved ansatsen).</a:t>
            </a:r>
          </a:p>
          <a:p>
            <a:pPr marL="342900" indent="-342900">
              <a:buFont typeface="Arial" pitchFamily="34" charset="0"/>
              <a:buChar char="•"/>
            </a:pPr>
            <a:r>
              <a:rPr lang="nb-NO" sz="1200" dirty="0"/>
              <a:t>Ikke press geleen ned i lengdene av håret som ligger under.</a:t>
            </a:r>
          </a:p>
          <a:p>
            <a:pPr marL="342900" indent="-342900"/>
            <a:endParaRPr lang="nb-NO" sz="1200" dirty="0">
              <a:latin typeface="+mj-lt"/>
            </a:endParaRPr>
          </a:p>
          <a:p>
            <a:pPr marL="342900" indent="-342900"/>
            <a:r>
              <a:rPr lang="nb-NO" sz="1200" dirty="0">
                <a:latin typeface="+mj-lt"/>
              </a:rPr>
              <a:t>Virketid</a:t>
            </a:r>
          </a:p>
          <a:p>
            <a:pPr indent="-342900"/>
            <a:r>
              <a:rPr lang="nb-NO" sz="1200" dirty="0">
                <a:latin typeface="+mj-lt"/>
              </a:rPr>
              <a:t>Ikke overskrid maksimal virketid.</a:t>
            </a:r>
          </a:p>
          <a:p>
            <a:pPr indent="-342900"/>
            <a:r>
              <a:rPr lang="nb-NO" sz="1200" dirty="0">
                <a:latin typeface="+mj-lt"/>
              </a:rPr>
              <a:t>Testkrøll er ikke nødvendig.</a:t>
            </a:r>
            <a:endParaRPr lang="nb-NO" sz="1400" dirty="0">
              <a:latin typeface="+mj-lt"/>
            </a:endParaRPr>
          </a:p>
        </p:txBody>
      </p:sp>
      <p:graphicFrame>
        <p:nvGraphicFramePr>
          <p:cNvPr id="3" name="Group 147"/>
          <p:cNvGraphicFramePr>
            <a:graphicFrameLocks noGrp="1"/>
          </p:cNvGraphicFramePr>
          <p:nvPr>
            <p:extLst>
              <p:ext uri="{D42A27DB-BD31-4B8C-83A1-F6EECF244321}">
                <p14:modId xmlns:p14="http://schemas.microsoft.com/office/powerpoint/2010/main" val="4291020055"/>
              </p:ext>
            </p:extLst>
          </p:nvPr>
        </p:nvGraphicFramePr>
        <p:xfrm>
          <a:off x="324821" y="3080792"/>
          <a:ext cx="6166477" cy="2588260"/>
        </p:xfrm>
        <a:graphic>
          <a:graphicData uri="http://schemas.openxmlformats.org/drawingml/2006/table">
            <a:tbl>
              <a:tblPr/>
              <a:tblGrid>
                <a:gridCol w="1643079">
                  <a:extLst>
                    <a:ext uri="{9D8B030D-6E8A-4147-A177-3AD203B41FA5}">
                      <a16:colId xmlns:a16="http://schemas.microsoft.com/office/drawing/2014/main" val="20000"/>
                    </a:ext>
                  </a:extLst>
                </a:gridCol>
                <a:gridCol w="648072">
                  <a:extLst>
                    <a:ext uri="{9D8B030D-6E8A-4147-A177-3AD203B41FA5}">
                      <a16:colId xmlns:a16="http://schemas.microsoft.com/office/drawing/2014/main" val="20001"/>
                    </a:ext>
                  </a:extLst>
                </a:gridCol>
                <a:gridCol w="936104">
                  <a:extLst>
                    <a:ext uri="{9D8B030D-6E8A-4147-A177-3AD203B41FA5}">
                      <a16:colId xmlns:a16="http://schemas.microsoft.com/office/drawing/2014/main" val="20002"/>
                    </a:ext>
                  </a:extLst>
                </a:gridCol>
                <a:gridCol w="855953">
                  <a:extLst>
                    <a:ext uri="{9D8B030D-6E8A-4147-A177-3AD203B41FA5}">
                      <a16:colId xmlns:a16="http://schemas.microsoft.com/office/drawing/2014/main" val="20003"/>
                    </a:ext>
                  </a:extLst>
                </a:gridCol>
                <a:gridCol w="1088263">
                  <a:extLst>
                    <a:ext uri="{9D8B030D-6E8A-4147-A177-3AD203B41FA5}">
                      <a16:colId xmlns:a16="http://schemas.microsoft.com/office/drawing/2014/main" val="20004"/>
                    </a:ext>
                  </a:extLst>
                </a:gridCol>
                <a:gridCol w="995006">
                  <a:extLst>
                    <a:ext uri="{9D8B030D-6E8A-4147-A177-3AD203B41FA5}">
                      <a16:colId xmlns:a16="http://schemas.microsoft.com/office/drawing/2014/main" val="20005"/>
                    </a:ext>
                  </a:extLst>
                </a:gridCol>
              </a:tblGrid>
              <a:tr h="288925">
                <a:tc gridSpan="6">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bg1"/>
                          </a:solidFill>
                          <a:effectLst/>
                          <a:latin typeface="Lucida Sans" pitchFamily="1" charset="0"/>
                          <a:ea typeface="ＭＳ Ｐゴシック" pitchFamily="1" charset="-128"/>
                        </a:rPr>
                        <a:t>Creative Gel Guide</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hMerge="1">
                  <a:txBody>
                    <a:bodyPr/>
                    <a:lstStyle/>
                    <a:p>
                      <a:endParaRPr lang="nb-NO"/>
                    </a:p>
                  </a:txBody>
                  <a:tcPr/>
                </a:tc>
                <a:tc hMerge="1">
                  <a:txBody>
                    <a:bodyPr/>
                    <a:lstStyle/>
                    <a:p>
                      <a:endParaRPr lang="nb-NO"/>
                    </a:p>
                  </a:txBody>
                  <a:tcPr/>
                </a:tc>
                <a:tc hMerge="1">
                  <a:txBody>
                    <a:bodyPr/>
                    <a:lstStyle/>
                    <a:p>
                      <a:endParaRPr lang="nb-NO"/>
                    </a:p>
                  </a:txBody>
                  <a:tcPr/>
                </a:tc>
                <a:tc hMerge="1">
                  <a:txBody>
                    <a:bodyPr/>
                    <a:lstStyle/>
                    <a:p>
                      <a:endParaRPr lang="nb-NO"/>
                    </a:p>
                  </a:txBody>
                  <a:tcPr/>
                </a:tc>
                <a:tc hMerge="1">
                  <a:txBody>
                    <a:bodyPr/>
                    <a:lstStyle/>
                    <a:p>
                      <a:endParaRPr lang="nb-NO"/>
                    </a:p>
                  </a:txBody>
                  <a:tcPr/>
                </a:tc>
                <a:extLst>
                  <a:ext uri="{0D108BD9-81ED-4DB2-BD59-A6C34878D82A}">
                    <a16:rowId xmlns:a16="http://schemas.microsoft.com/office/drawing/2014/main" val="10000"/>
                  </a:ext>
                </a:extLst>
              </a:tr>
              <a:tr h="21907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000" b="0" i="0" u="none" strike="noStrike" cap="none" normalizeH="0" baseline="0">
                        <a:ln>
                          <a:noFill/>
                        </a:ln>
                        <a:solidFill>
                          <a:schemeClr val="bg1"/>
                        </a:solidFill>
                        <a:effectLst/>
                        <a:latin typeface="Lucida Sans" pitchFamily="1" charset="0"/>
                        <a:ea typeface="ＭＳ Ｐゴシック" pitchFamily="1"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GB" sz="1000" b="0" i="0" u="none" strike="noStrike" cap="none" normalizeH="0" baseline="0" dirty="0">
                        <a:ln>
                          <a:noFill/>
                        </a:ln>
                        <a:solidFill>
                          <a:schemeClr val="bg1"/>
                        </a:solidFill>
                        <a:effectLst/>
                        <a:latin typeface="Lucida Sans" pitchFamily="1" charset="0"/>
                        <a:ea typeface="ＭＳ Ｐゴシック" pitchFamily="1"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dirty="0" err="1">
                          <a:ln>
                            <a:noFill/>
                          </a:ln>
                          <a:solidFill>
                            <a:schemeClr val="bg1"/>
                          </a:solidFill>
                          <a:effectLst/>
                          <a:latin typeface="Lucida Sans" pitchFamily="1" charset="0"/>
                          <a:ea typeface="ＭＳ Ｐゴシック" pitchFamily="1" charset="-128"/>
                        </a:rPr>
                        <a:t>Forberedelse</a:t>
                      </a:r>
                      <a:endParaRPr kumimoji="0" lang="en-US" sz="900" b="0" i="0" u="none" strike="noStrike" cap="none" normalizeH="0" baseline="0" dirty="0">
                        <a:ln>
                          <a:noFill/>
                        </a:ln>
                        <a:solidFill>
                          <a:schemeClr val="bg1"/>
                        </a:solidFill>
                        <a:effectLst/>
                        <a:latin typeface="Lucida Sans" pitchFamily="1" charset="0"/>
                        <a:ea typeface="ＭＳ Ｐゴシック" pitchFamily="1"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Virketid</a:t>
                      </a:r>
                      <a:endParaRPr kumimoji="0" lang="en-US" sz="1000" b="0" i="0" u="none" strike="noStrike" cap="none" normalizeH="0" baseline="0" dirty="0">
                        <a:ln>
                          <a:noFill/>
                        </a:ln>
                        <a:solidFill>
                          <a:schemeClr val="bg1"/>
                        </a:solidFill>
                        <a:effectLst/>
                        <a:latin typeface="Lucida Sans" pitchFamily="1" charset="0"/>
                        <a:ea typeface="ＭＳ Ｐゴシック" pitchFamily="1"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hMerge="1">
                  <a:txBody>
                    <a:bodyPr/>
                    <a:lstStyle/>
                    <a:p>
                      <a:endParaRPr lang="nb-NO"/>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Fiksering</a:t>
                      </a:r>
                      <a:endParaRPr kumimoji="0" lang="en-US" sz="1000" b="0" i="0" u="none" strike="noStrike" cap="none" normalizeH="0" baseline="0" dirty="0">
                        <a:ln>
                          <a:noFill/>
                        </a:ln>
                        <a:solidFill>
                          <a:schemeClr val="bg1"/>
                        </a:solidFill>
                        <a:effectLst/>
                        <a:latin typeface="Lucida Sans" pitchFamily="1" charset="0"/>
                        <a:ea typeface="ＭＳ Ｐゴシック" pitchFamily="1"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extLst>
                  <a:ext uri="{0D108BD9-81ED-4DB2-BD59-A6C34878D82A}">
                    <a16:rowId xmlns:a16="http://schemas.microsoft.com/office/drawing/2014/main" val="10001"/>
                  </a:ext>
                </a:extLst>
              </a:tr>
              <a:tr h="2286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Hårtype</a:t>
                      </a:r>
                      <a:endParaRPr kumimoji="0" lang="en-US" sz="1000" b="0" i="0" u="none" strike="noStrike" cap="none" normalizeH="0" baseline="0" dirty="0">
                        <a:ln>
                          <a:noFill/>
                        </a:ln>
                        <a:solidFill>
                          <a:schemeClr val="bg1"/>
                        </a:solidFill>
                        <a:effectLst/>
                        <a:latin typeface="Lucida Sans" pitchFamily="1" charset="0"/>
                        <a:ea typeface="ＭＳ Ｐゴシック" pitchFamily="1"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a:ln>
                            <a:noFill/>
                          </a:ln>
                          <a:solidFill>
                            <a:schemeClr val="bg1"/>
                          </a:solidFill>
                          <a:effectLst/>
                          <a:latin typeface="Lucida Sans" pitchFamily="1" charset="0"/>
                          <a:ea typeface="ＭＳ Ｐゴシック" pitchFamily="1" charset="-128"/>
                        </a:rPr>
                        <a:t>Lotion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Pre-Treatment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Uten</a:t>
                      </a: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 </a:t>
                      </a: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varme</a:t>
                      </a:r>
                      <a:endParaRPr kumimoji="0" lang="en-US" sz="1000" b="0" i="0" u="none" strike="noStrike" cap="none" normalizeH="0" baseline="0" dirty="0">
                        <a:ln>
                          <a:noFill/>
                        </a:ln>
                        <a:solidFill>
                          <a:schemeClr val="bg1"/>
                        </a:solidFill>
                        <a:effectLst/>
                        <a:latin typeface="Lucida Sans" pitchFamily="1" charset="0"/>
                        <a:ea typeface="ＭＳ Ｐゴシック" pitchFamily="1"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Med </a:t>
                      </a: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plasthette</a:t>
                      </a: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 &amp; </a:t>
                      </a:r>
                      <a:r>
                        <a:rPr kumimoji="0" lang="en-GB" sz="1000" b="0" i="0" u="none" strike="noStrike" cap="none" normalizeH="0" baseline="0" dirty="0">
                          <a:ln>
                            <a:noFill/>
                          </a:ln>
                          <a:solidFill>
                            <a:schemeClr val="bg1"/>
                          </a:solidFill>
                          <a:effectLst/>
                          <a:latin typeface="Lucida Sans" pitchFamily="1" charset="0"/>
                          <a:ea typeface="ＭＳ Ｐゴシック" pitchFamily="1" charset="-128"/>
                        </a:rPr>
                        <a:t>45º </a:t>
                      </a: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varme</a:t>
                      </a:r>
                      <a:endParaRPr kumimoji="0" lang="en-US" sz="1000" b="0" i="0" u="none" strike="noStrike" cap="none" normalizeH="0" baseline="0" dirty="0">
                        <a:ln>
                          <a:noFill/>
                        </a:ln>
                        <a:solidFill>
                          <a:schemeClr val="bg1"/>
                        </a:solidFill>
                        <a:effectLst/>
                        <a:latin typeface="Lucida Sans" pitchFamily="1" charset="0"/>
                        <a:ea typeface="ＭＳ Ｐゴシック" pitchFamily="1"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bg1"/>
                        </a:solidFill>
                        <a:effectLst/>
                        <a:latin typeface="Lucida Sans" pitchFamily="1" charset="0"/>
                        <a:ea typeface="ＭＳ Ｐゴシック" pitchFamily="1"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extLst>
                  <a:ext uri="{0D108BD9-81ED-4DB2-BD59-A6C34878D82A}">
                    <a16:rowId xmlns:a16="http://schemas.microsoft.com/office/drawing/2014/main" val="10002"/>
                  </a:ext>
                </a:extLst>
              </a:tr>
              <a:tr h="3429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Normalt</a:t>
                      </a: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 </a:t>
                      </a: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til</a:t>
                      </a: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 </a:t>
                      </a: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lett</a:t>
                      </a: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 </a:t>
                      </a: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porøst</a:t>
                      </a: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 </a:t>
                      </a: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hår</a:t>
                      </a:r>
                      <a:endParaRPr kumimoji="0" lang="en-US" sz="1000" b="0" i="0" u="none" strike="noStrike" cap="none" normalizeH="0" baseline="0" dirty="0">
                        <a:ln>
                          <a:noFill/>
                        </a:ln>
                        <a:solidFill>
                          <a:schemeClr val="bg1"/>
                        </a:solidFill>
                        <a:effectLst/>
                        <a:latin typeface="Lucida Sans" pitchFamily="1" charset="0"/>
                        <a:ea typeface="ＭＳ Ｐゴシック" pitchFamily="1"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a:ln>
                            <a:noFill/>
                          </a:ln>
                          <a:solidFill>
                            <a:schemeClr val="bg1"/>
                          </a:solidFill>
                          <a:effectLst/>
                          <a:latin typeface="Lucida Sans" pitchFamily="1" charset="0"/>
                          <a:ea typeface="ＭＳ Ｐゴシック" pitchFamily="1"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a:ln>
                            <a:noFill/>
                          </a:ln>
                          <a:solidFill>
                            <a:schemeClr val="bg1"/>
                          </a:solidFill>
                          <a:effectLst/>
                          <a:latin typeface="Lucida Sans" pitchFamily="1" charset="0"/>
                          <a:ea typeface="ＭＳ Ｐゴシック" pitchFamily="1" charset="-128"/>
                        </a:rPr>
                        <a:t>Pre-Treatment Balance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15-20 min.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5-10 min.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Neutraliser</a:t>
                      </a:r>
                      <a:endParaRPr kumimoji="0" lang="en-US" sz="1000" b="0" i="0" u="none" strike="noStrike" cap="none" normalizeH="0" baseline="0" dirty="0">
                        <a:ln>
                          <a:noFill/>
                        </a:ln>
                        <a:solidFill>
                          <a:schemeClr val="bg1"/>
                        </a:solidFill>
                        <a:effectLst/>
                        <a:latin typeface="Lucida Sans" pitchFamily="1" charset="0"/>
                        <a:ea typeface="ＭＳ Ｐゴシック" pitchFamily="1"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extLst>
                  <a:ext uri="{0D108BD9-81ED-4DB2-BD59-A6C34878D82A}">
                    <a16:rowId xmlns:a16="http://schemas.microsoft.com/office/drawing/2014/main" val="10003"/>
                  </a:ext>
                </a:extLst>
              </a:tr>
              <a:tr h="3048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Opp</a:t>
                      </a: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 </a:t>
                      </a: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til</a:t>
                      </a: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 30% </a:t>
                      </a: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lysnet</a:t>
                      </a: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 </a:t>
                      </a: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hår</a:t>
                      </a:r>
                      <a:endParaRPr kumimoji="0" lang="en-US" sz="1000" b="0" i="0" u="none" strike="noStrike" cap="none" normalizeH="0" baseline="0" dirty="0">
                        <a:ln>
                          <a:noFill/>
                        </a:ln>
                        <a:solidFill>
                          <a:schemeClr val="bg1"/>
                        </a:solidFill>
                        <a:effectLst/>
                        <a:latin typeface="Lucida Sans" pitchFamily="1" charset="0"/>
                        <a:ea typeface="ＭＳ Ｐゴシック" pitchFamily="1"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a:ln>
                            <a:noFill/>
                          </a:ln>
                          <a:solidFill>
                            <a:schemeClr val="bg1"/>
                          </a:solidFill>
                          <a:effectLst/>
                          <a:latin typeface="Lucida Sans" pitchFamily="1" charset="0"/>
                          <a:ea typeface="ＭＳ Ｐゴシック" pitchFamily="1"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vMerge="1">
                  <a:txBody>
                    <a:bodyPr/>
                    <a:lstStyle/>
                    <a:p>
                      <a:endParaRPr lang="nb-NO"/>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10-15 min.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Ikke</a:t>
                      </a: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 </a:t>
                      </a: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bruk</a:t>
                      </a: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 </a:t>
                      </a: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varme</a:t>
                      </a:r>
                      <a:endParaRPr kumimoji="0" lang="en-US" sz="1000" b="0" i="0" u="none" strike="noStrike" cap="none" normalizeH="0" baseline="0" dirty="0">
                        <a:ln>
                          <a:noFill/>
                        </a:ln>
                        <a:solidFill>
                          <a:schemeClr val="bg1"/>
                        </a:solidFill>
                        <a:effectLst/>
                        <a:latin typeface="Lucida Sans" pitchFamily="1" charset="0"/>
                        <a:ea typeface="ＭＳ Ｐゴシック" pitchFamily="1"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Neutraliser</a:t>
                      </a:r>
                      <a:endParaRPr kumimoji="0" lang="en-US" sz="1000" b="0" i="0" u="none" strike="noStrike" cap="none" normalizeH="0" baseline="0" dirty="0">
                        <a:ln>
                          <a:noFill/>
                        </a:ln>
                        <a:solidFill>
                          <a:schemeClr val="bg1"/>
                        </a:solidFill>
                        <a:effectLst/>
                        <a:latin typeface="Lucida Sans" pitchFamily="1" charset="0"/>
                        <a:ea typeface="ＭＳ Ｐゴシック" pitchFamily="1"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extLst>
                  <a:ext uri="{0D108BD9-81ED-4DB2-BD59-A6C34878D82A}">
                    <a16:rowId xmlns:a16="http://schemas.microsoft.com/office/drawing/2014/main" val="10004"/>
                  </a:ext>
                </a:extLst>
              </a:tr>
              <a:tr h="714375">
                <a:tc gridSpan="6">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Merk</a:t>
                      </a: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Ta </a:t>
                      </a: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alltid</a:t>
                      </a: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 </a:t>
                      </a: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første</a:t>
                      </a: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 </a:t>
                      </a: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testkrøllen</a:t>
                      </a: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 </a:t>
                      </a: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etter</a:t>
                      </a: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 minimum </a:t>
                      </a: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anbefalt</a:t>
                      </a: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 </a:t>
                      </a: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virketid</a:t>
                      </a: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Bruk</a:t>
                      </a: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 Creative Gel  for forming </a:t>
                      </a: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av</a:t>
                      </a: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 </a:t>
                      </a: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ansatsen</a:t>
                      </a: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 </a:t>
                      </a: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eller</a:t>
                      </a: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 </a:t>
                      </a: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etterveksten</a:t>
                      </a: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En </a:t>
                      </a: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testkrøll</a:t>
                      </a: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 </a:t>
                      </a: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er</a:t>
                      </a: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 </a:t>
                      </a: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ikke</a:t>
                      </a: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 </a:t>
                      </a: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nødvendig</a:t>
                      </a: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 La </a:t>
                      </a: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ikke</a:t>
                      </a: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 </a:t>
                      </a: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virke</a:t>
                      </a: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 </a:t>
                      </a: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lengre</a:t>
                      </a: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 </a:t>
                      </a: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enn</a:t>
                      </a: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 </a:t>
                      </a: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anbefalt</a:t>
                      </a: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 </a:t>
                      </a: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virketid</a:t>
                      </a: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87D1"/>
                    </a:solidFill>
                  </a:tcPr>
                </a:tc>
                <a:tc hMerge="1">
                  <a:txBody>
                    <a:bodyPr/>
                    <a:lstStyle/>
                    <a:p>
                      <a:endParaRPr lang="nb-NO"/>
                    </a:p>
                  </a:txBody>
                  <a:tcPr/>
                </a:tc>
                <a:tc hMerge="1">
                  <a:txBody>
                    <a:bodyPr/>
                    <a:lstStyle/>
                    <a:p>
                      <a:endParaRPr lang="nb-NO"/>
                    </a:p>
                  </a:txBody>
                  <a:tcPr/>
                </a:tc>
                <a:tc hMerge="1">
                  <a:txBody>
                    <a:bodyPr/>
                    <a:lstStyle/>
                    <a:p>
                      <a:endParaRPr lang="nb-NO"/>
                    </a:p>
                  </a:txBody>
                  <a:tcPr/>
                </a:tc>
                <a:tc hMerge="1">
                  <a:txBody>
                    <a:bodyPr/>
                    <a:lstStyle/>
                    <a:p>
                      <a:endParaRPr lang="nb-NO"/>
                    </a:p>
                  </a:txBody>
                  <a:tcPr/>
                </a:tc>
                <a:tc hMerge="1">
                  <a:txBody>
                    <a:bodyPr/>
                    <a:lstStyle/>
                    <a:p>
                      <a:endParaRPr lang="nb-NO"/>
                    </a:p>
                  </a:txBody>
                  <a:tcPr/>
                </a:tc>
                <a:extLst>
                  <a:ext uri="{0D108BD9-81ED-4DB2-BD59-A6C34878D82A}">
                    <a16:rowId xmlns:a16="http://schemas.microsoft.com/office/drawing/2014/main" val="10007"/>
                  </a:ext>
                </a:extLst>
              </a:tr>
            </a:tbl>
          </a:graphicData>
        </a:graphic>
      </p:graphicFrame>
      <p:sp>
        <p:nvSpPr>
          <p:cNvPr id="4" name="TekstSylinder 3"/>
          <p:cNvSpPr txBox="1"/>
          <p:nvPr/>
        </p:nvSpPr>
        <p:spPr>
          <a:xfrm>
            <a:off x="383480" y="5960658"/>
            <a:ext cx="6120680" cy="2862322"/>
          </a:xfrm>
          <a:prstGeom prst="rect">
            <a:avLst/>
          </a:prstGeom>
          <a:noFill/>
        </p:spPr>
        <p:txBody>
          <a:bodyPr wrap="square" rtlCol="0">
            <a:spAutoFit/>
          </a:bodyPr>
          <a:lstStyle/>
          <a:p>
            <a:pPr marL="342900" indent="-342900"/>
            <a:r>
              <a:rPr lang="nb-NO" sz="1200" b="1" dirty="0">
                <a:latin typeface="+mj-lt"/>
              </a:rPr>
              <a:t>4. Fiksering:</a:t>
            </a:r>
          </a:p>
          <a:p>
            <a:pPr marL="342900" indent="-342900"/>
            <a:r>
              <a:rPr lang="nb-NO" sz="1200" dirty="0">
                <a:latin typeface="+mj-lt"/>
              </a:rPr>
              <a:t>Skyll håret godt med lunket vann i 5 minutter. Tørk håret for å få bort overflødig fuktighet.</a:t>
            </a:r>
          </a:p>
          <a:p>
            <a:pPr marL="342900" indent="-342900"/>
            <a:r>
              <a:rPr lang="nb-NO" sz="1200" dirty="0">
                <a:latin typeface="+mj-lt"/>
              </a:rPr>
              <a:t>Påfør NS </a:t>
            </a:r>
            <a:r>
              <a:rPr lang="nb-NO" sz="1200" dirty="0" err="1">
                <a:latin typeface="+mj-lt"/>
              </a:rPr>
              <a:t>Neutraliser</a:t>
            </a:r>
            <a:r>
              <a:rPr lang="nb-NO" sz="1200" dirty="0">
                <a:latin typeface="+mj-lt"/>
              </a:rPr>
              <a:t> på spolene eller lokkene formet med krølltang, pass på at alt synlig hår </a:t>
            </a:r>
          </a:p>
          <a:p>
            <a:pPr marL="342900" indent="-342900"/>
            <a:r>
              <a:rPr lang="nb-NO" sz="1200" dirty="0">
                <a:latin typeface="+mj-lt"/>
              </a:rPr>
              <a:t>er dekket av </a:t>
            </a:r>
            <a:r>
              <a:rPr lang="nb-NO" sz="1200" dirty="0" err="1">
                <a:latin typeface="+mj-lt"/>
              </a:rPr>
              <a:t>Neutraliser</a:t>
            </a:r>
            <a:r>
              <a:rPr lang="nb-NO" sz="1200" dirty="0">
                <a:latin typeface="+mj-lt"/>
              </a:rPr>
              <a:t>. La virke i 10 minutter. Skyll godt med varmt vann.</a:t>
            </a:r>
          </a:p>
          <a:p>
            <a:pPr marL="342900" indent="-342900"/>
            <a:r>
              <a:rPr lang="nb-NO" sz="1200" dirty="0">
                <a:latin typeface="+mj-lt"/>
              </a:rPr>
              <a:t>	</a:t>
            </a:r>
          </a:p>
          <a:p>
            <a:pPr marL="342900" indent="-342900"/>
            <a:r>
              <a:rPr lang="nb-NO" sz="1200" b="1" dirty="0">
                <a:latin typeface="+mj-lt"/>
              </a:rPr>
              <a:t>5. Etterbehandling</a:t>
            </a:r>
          </a:p>
          <a:p>
            <a:pPr marL="342900" indent="-342900"/>
            <a:r>
              <a:rPr lang="nb-NO" sz="1200" dirty="0">
                <a:latin typeface="+mj-lt"/>
              </a:rPr>
              <a:t>Etter den siste skyllingen anbefales å bruke enten BC </a:t>
            </a:r>
            <a:r>
              <a:rPr lang="nb-NO" sz="1200" dirty="0" err="1">
                <a:latin typeface="+mj-lt"/>
              </a:rPr>
              <a:t>Repair</a:t>
            </a:r>
            <a:r>
              <a:rPr lang="nb-NO" sz="1200" dirty="0">
                <a:latin typeface="+mj-lt"/>
              </a:rPr>
              <a:t> </a:t>
            </a:r>
            <a:r>
              <a:rPr lang="nb-NO" sz="1200" dirty="0" err="1">
                <a:latin typeface="+mj-lt"/>
              </a:rPr>
              <a:t>Rescue</a:t>
            </a:r>
            <a:r>
              <a:rPr lang="nb-NO" sz="1200" dirty="0">
                <a:latin typeface="+mj-lt"/>
              </a:rPr>
              <a:t> </a:t>
            </a:r>
            <a:r>
              <a:rPr lang="nb-NO" sz="1200" dirty="0" err="1">
                <a:latin typeface="+mj-lt"/>
              </a:rPr>
              <a:t>Conditioner</a:t>
            </a:r>
            <a:r>
              <a:rPr lang="nb-NO" sz="1200" dirty="0">
                <a:latin typeface="+mj-lt"/>
              </a:rPr>
              <a:t>. </a:t>
            </a:r>
          </a:p>
          <a:p>
            <a:pPr marL="342900" indent="-342900"/>
            <a:endParaRPr lang="nb-NO" sz="1200" dirty="0">
              <a:latin typeface="+mj-lt"/>
            </a:endParaRPr>
          </a:p>
          <a:p>
            <a:pPr marL="342900" indent="-342900"/>
            <a:endParaRPr lang="nb-NO" sz="1200" dirty="0">
              <a:latin typeface="+mj-lt"/>
            </a:endParaRPr>
          </a:p>
          <a:p>
            <a:pPr marL="342900" indent="-342900"/>
            <a:r>
              <a:rPr lang="nb-NO" sz="1200" dirty="0">
                <a:latin typeface="+mj-lt"/>
              </a:rPr>
              <a:t>VIKTIG!</a:t>
            </a:r>
          </a:p>
          <a:p>
            <a:pPr marL="342900" indent="-342900"/>
            <a:r>
              <a:rPr lang="nb-NO" sz="1200" dirty="0">
                <a:latin typeface="+mj-lt"/>
              </a:rPr>
              <a:t>Ikke bruk Natural Styling på hår som er farget med metallfarge.</a:t>
            </a:r>
          </a:p>
          <a:p>
            <a:pPr marL="342900" indent="-342900"/>
            <a:r>
              <a:rPr lang="nb-NO" sz="1200" dirty="0">
                <a:latin typeface="+mj-lt"/>
              </a:rPr>
              <a:t>Skal ikke brukes på personer som er allergisk mot permanentolje.</a:t>
            </a:r>
          </a:p>
          <a:p>
            <a:pPr marL="342900" indent="-342900"/>
            <a:r>
              <a:rPr lang="nb-NO" sz="1200" dirty="0">
                <a:latin typeface="+mj-lt"/>
              </a:rPr>
              <a:t>Ikke benytt Natural Styling om hodebunnen er irritert eller har sår.</a:t>
            </a:r>
          </a:p>
          <a:p>
            <a:pPr marL="342900" indent="-342900"/>
            <a:r>
              <a:rPr lang="nb-NO" sz="1200" dirty="0">
                <a:latin typeface="+mj-lt"/>
              </a:rPr>
              <a:t>Unngå direkte hudkontakt.</a:t>
            </a:r>
          </a:p>
          <a:p>
            <a:pPr marL="342900" indent="-342900"/>
            <a:r>
              <a:rPr lang="nb-NO" sz="1200" dirty="0">
                <a:latin typeface="+mj-lt"/>
              </a:rPr>
              <a:t>Bruk egnede beskyttelseshansker.</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Bilde 9" descr="NS09_GlamWave_80ml_2.jpg"/>
          <p:cNvPicPr>
            <a:picLocks noChangeAspect="1"/>
          </p:cNvPicPr>
          <p:nvPr/>
        </p:nvPicPr>
        <p:blipFill>
          <a:blip r:embed="rId2" cstate="print"/>
          <a:srcRect l="28987" t="12671" r="27898"/>
          <a:stretch>
            <a:fillRect/>
          </a:stretch>
        </p:blipFill>
        <p:spPr>
          <a:xfrm>
            <a:off x="5157192" y="1640632"/>
            <a:ext cx="576064" cy="1548319"/>
          </a:xfrm>
          <a:prstGeom prst="rect">
            <a:avLst/>
          </a:prstGeom>
        </p:spPr>
      </p:pic>
      <p:sp>
        <p:nvSpPr>
          <p:cNvPr id="2" name="TekstSylinder 1"/>
          <p:cNvSpPr txBox="1"/>
          <p:nvPr/>
        </p:nvSpPr>
        <p:spPr>
          <a:xfrm>
            <a:off x="219704" y="2448972"/>
            <a:ext cx="6089616" cy="7171194"/>
          </a:xfrm>
          <a:prstGeom prst="rect">
            <a:avLst/>
          </a:prstGeom>
          <a:noFill/>
        </p:spPr>
        <p:txBody>
          <a:bodyPr wrap="square" rtlCol="0">
            <a:spAutoFit/>
          </a:bodyPr>
          <a:lstStyle/>
          <a:p>
            <a:pPr indent="-342900"/>
            <a:endParaRPr lang="nb-NO" sz="1400" dirty="0">
              <a:latin typeface="+mj-lt"/>
            </a:endParaRPr>
          </a:p>
          <a:p>
            <a:pPr marL="342900" indent="-342900"/>
            <a:r>
              <a:rPr lang="nb-NO" sz="1200" b="1" dirty="0">
                <a:latin typeface="+mj-lt"/>
              </a:rPr>
              <a:t>1. Diagnose</a:t>
            </a:r>
          </a:p>
          <a:p>
            <a:pPr marL="342900" indent="-342900"/>
            <a:r>
              <a:rPr lang="nb-NO" sz="1200" dirty="0">
                <a:latin typeface="+mj-lt"/>
              </a:rPr>
              <a:t>Vurder </a:t>
            </a:r>
            <a:r>
              <a:rPr lang="nb-NO" sz="1200" dirty="0" err="1">
                <a:latin typeface="+mj-lt"/>
              </a:rPr>
              <a:t>hårkvaliteten</a:t>
            </a:r>
            <a:r>
              <a:rPr lang="nb-NO" sz="1200" dirty="0">
                <a:latin typeface="+mj-lt"/>
              </a:rPr>
              <a:t> og velg riktig olje.</a:t>
            </a:r>
          </a:p>
          <a:p>
            <a:pPr marL="342900" indent="-342900"/>
            <a:endParaRPr lang="nb-NO" sz="1200" dirty="0">
              <a:latin typeface="+mj-lt"/>
            </a:endParaRPr>
          </a:p>
          <a:p>
            <a:pPr marL="342900" indent="-342900"/>
            <a:r>
              <a:rPr lang="nb-NO" sz="1200" b="1" dirty="0">
                <a:latin typeface="+mj-lt"/>
              </a:rPr>
              <a:t>2. Forberedelse</a:t>
            </a:r>
          </a:p>
          <a:p>
            <a:pPr marL="342900" indent="-342900"/>
            <a:r>
              <a:rPr lang="nb-NO" sz="1200" dirty="0">
                <a:latin typeface="+mj-lt"/>
              </a:rPr>
              <a:t>Vask håret uten å massere hodebunnen. Anbefaling: Bruk BC </a:t>
            </a:r>
            <a:r>
              <a:rPr lang="nb-NO" sz="1200" dirty="0" err="1">
                <a:latin typeface="+mj-lt"/>
              </a:rPr>
              <a:t>Purifying</a:t>
            </a:r>
            <a:r>
              <a:rPr lang="nb-NO" sz="1200" dirty="0">
                <a:latin typeface="+mj-lt"/>
              </a:rPr>
              <a:t> </a:t>
            </a:r>
            <a:r>
              <a:rPr lang="nb-NO" sz="1200" dirty="0" err="1">
                <a:latin typeface="+mj-lt"/>
              </a:rPr>
              <a:t>Shampoo</a:t>
            </a:r>
            <a:r>
              <a:rPr lang="nb-NO" sz="1200" dirty="0">
                <a:latin typeface="+mj-lt"/>
              </a:rPr>
              <a:t> for </a:t>
            </a:r>
          </a:p>
          <a:p>
            <a:pPr marL="342900" indent="-342900"/>
            <a:r>
              <a:rPr lang="nb-NO" sz="1200" dirty="0">
                <a:latin typeface="+mj-lt"/>
              </a:rPr>
              <a:t>normalt hår og BC </a:t>
            </a:r>
            <a:r>
              <a:rPr lang="nb-NO" sz="1200" dirty="0" err="1">
                <a:latin typeface="+mj-lt"/>
              </a:rPr>
              <a:t>Repair</a:t>
            </a:r>
            <a:r>
              <a:rPr lang="nb-NO" sz="1200" dirty="0">
                <a:latin typeface="+mj-lt"/>
              </a:rPr>
              <a:t> </a:t>
            </a:r>
            <a:r>
              <a:rPr lang="nb-NO" sz="1200" dirty="0" err="1">
                <a:latin typeface="+mj-lt"/>
              </a:rPr>
              <a:t>Rescue</a:t>
            </a:r>
            <a:r>
              <a:rPr lang="nb-NO" sz="1200" dirty="0">
                <a:latin typeface="+mj-lt"/>
              </a:rPr>
              <a:t> </a:t>
            </a:r>
            <a:r>
              <a:rPr lang="nb-NO" sz="1200" dirty="0" err="1">
                <a:latin typeface="+mj-lt"/>
              </a:rPr>
              <a:t>Shampoo</a:t>
            </a:r>
            <a:r>
              <a:rPr lang="nb-NO" sz="1200" dirty="0">
                <a:latin typeface="+mj-lt"/>
              </a:rPr>
              <a:t> for lett porøst og porøst hår. Jevn ut porøsiteten i </a:t>
            </a:r>
          </a:p>
          <a:p>
            <a:pPr marL="342900" indent="-342900"/>
            <a:r>
              <a:rPr lang="nb-NO" sz="1200" dirty="0">
                <a:latin typeface="+mj-lt"/>
              </a:rPr>
              <a:t>håret ved å påføre NS Pre-</a:t>
            </a:r>
            <a:r>
              <a:rPr lang="nb-NO" sz="1200" dirty="0" err="1">
                <a:latin typeface="+mj-lt"/>
              </a:rPr>
              <a:t>Treatment</a:t>
            </a:r>
            <a:r>
              <a:rPr lang="nb-NO" sz="1200" dirty="0">
                <a:latin typeface="+mj-lt"/>
              </a:rPr>
              <a:t> sprayen i lengder og spisser før vikling, gre igjennom, skal </a:t>
            </a:r>
          </a:p>
          <a:p>
            <a:pPr marL="342900" indent="-342900"/>
            <a:r>
              <a:rPr lang="nb-NO" sz="1200" dirty="0">
                <a:latin typeface="+mj-lt"/>
              </a:rPr>
              <a:t>ikke skylles ut.</a:t>
            </a:r>
          </a:p>
          <a:p>
            <a:pPr marL="342900" indent="-342900"/>
            <a:r>
              <a:rPr lang="nb-NO" sz="1200" b="1" dirty="0">
                <a:latin typeface="+mj-lt"/>
              </a:rPr>
              <a:t>	</a:t>
            </a:r>
            <a:endParaRPr lang="nb-NO" sz="1200" dirty="0">
              <a:latin typeface="+mj-lt"/>
            </a:endParaRPr>
          </a:p>
          <a:p>
            <a:pPr marL="342900" indent="-342900"/>
            <a:r>
              <a:rPr lang="nb-NO" sz="1200" b="1" dirty="0">
                <a:latin typeface="+mj-lt"/>
              </a:rPr>
              <a:t>3. Vikling</a:t>
            </a:r>
          </a:p>
          <a:p>
            <a:pPr marL="342900" indent="-342900">
              <a:buFont typeface="Arial" pitchFamily="34" charset="0"/>
              <a:buChar char="•"/>
            </a:pPr>
            <a:r>
              <a:rPr lang="nb-NO" sz="1200" dirty="0">
                <a:latin typeface="+mj-lt"/>
              </a:rPr>
              <a:t>Vikle håret i ønsket form.</a:t>
            </a:r>
          </a:p>
          <a:p>
            <a:pPr marL="342900" indent="-342900">
              <a:buFont typeface="Arial" pitchFamily="34" charset="0"/>
              <a:buChar char="•"/>
            </a:pPr>
            <a:r>
              <a:rPr lang="nb-NO" sz="1200" dirty="0">
                <a:latin typeface="+mj-lt"/>
              </a:rPr>
              <a:t>Intensiteten av permanenten avgjøres av </a:t>
            </a:r>
            <a:r>
              <a:rPr lang="nb-NO" sz="1200" dirty="0" err="1">
                <a:latin typeface="+mj-lt"/>
              </a:rPr>
              <a:t>hårteksturen</a:t>
            </a:r>
            <a:r>
              <a:rPr lang="nb-NO" sz="1200" dirty="0">
                <a:latin typeface="+mj-lt"/>
              </a:rPr>
              <a:t> og krøllresultatet  bestemmes av antall og størrelsen på spolene som blir bruk.</a:t>
            </a:r>
          </a:p>
          <a:p>
            <a:pPr marL="342900" indent="-342900">
              <a:buFont typeface="Arial" pitchFamily="34" charset="0"/>
              <a:buChar char="•"/>
            </a:pPr>
            <a:r>
              <a:rPr lang="nb-NO" sz="1200" dirty="0">
                <a:latin typeface="+mj-lt"/>
              </a:rPr>
              <a:t>Hår som vanskelig tar krøll, fint, normalt og lett porøst hår bør være lett fuktig (av vann) under vikling.</a:t>
            </a:r>
          </a:p>
          <a:p>
            <a:pPr marL="342900" indent="-342900">
              <a:buFont typeface="Arial" pitchFamily="34" charset="0"/>
              <a:buChar char="•"/>
            </a:pPr>
            <a:r>
              <a:rPr lang="nb-NO" sz="1200" dirty="0">
                <a:latin typeface="+mj-lt"/>
              </a:rPr>
              <a:t>Porøst, farget og lysnet hår må ikke tørke ut og skal holdes fuktig under vikling</a:t>
            </a:r>
          </a:p>
          <a:p>
            <a:pPr marL="342900" indent="-342900">
              <a:buFont typeface="Arial" pitchFamily="34" charset="0"/>
              <a:buChar char="•"/>
            </a:pPr>
            <a:r>
              <a:rPr lang="nb-NO" sz="1200" dirty="0">
                <a:latin typeface="+mj-lt"/>
              </a:rPr>
              <a:t>Ikke </a:t>
            </a:r>
            <a:r>
              <a:rPr lang="nb-NO" sz="1200" dirty="0" err="1">
                <a:latin typeface="+mj-lt"/>
              </a:rPr>
              <a:t>førfukt</a:t>
            </a:r>
            <a:r>
              <a:rPr lang="nb-NO" sz="1200" dirty="0">
                <a:latin typeface="+mj-lt"/>
              </a:rPr>
              <a:t> med lotion.</a:t>
            </a:r>
          </a:p>
          <a:p>
            <a:pPr marL="342900" indent="-342900">
              <a:buFont typeface="Arial" pitchFamily="34" charset="0"/>
              <a:buChar char="•"/>
            </a:pPr>
            <a:r>
              <a:rPr lang="nb-NO" sz="1200" dirty="0">
                <a:latin typeface="+mj-lt"/>
              </a:rPr>
              <a:t>Påfør IGORA </a:t>
            </a:r>
            <a:r>
              <a:rPr lang="nb-NO" sz="1200" dirty="0" err="1">
                <a:latin typeface="+mj-lt"/>
              </a:rPr>
              <a:t>Skin</a:t>
            </a:r>
            <a:r>
              <a:rPr lang="nb-NO" sz="1200" dirty="0">
                <a:latin typeface="+mj-lt"/>
              </a:rPr>
              <a:t> </a:t>
            </a:r>
            <a:r>
              <a:rPr lang="nb-NO" sz="1200" dirty="0" err="1">
                <a:latin typeface="+mj-lt"/>
              </a:rPr>
              <a:t>Protection</a:t>
            </a:r>
            <a:r>
              <a:rPr lang="nb-NO" sz="1200" dirty="0">
                <a:latin typeface="+mj-lt"/>
              </a:rPr>
              <a:t> </a:t>
            </a:r>
            <a:r>
              <a:rPr lang="nb-NO" sz="1200" dirty="0" err="1">
                <a:latin typeface="+mj-lt"/>
              </a:rPr>
              <a:t>Cream</a:t>
            </a:r>
            <a:r>
              <a:rPr lang="nb-NO" sz="1200" dirty="0">
                <a:latin typeface="+mj-lt"/>
              </a:rPr>
              <a:t>.</a:t>
            </a:r>
          </a:p>
          <a:p>
            <a:pPr marL="342900" indent="-342900">
              <a:buFont typeface="Arial" pitchFamily="34" charset="0"/>
              <a:buChar char="•"/>
            </a:pPr>
            <a:r>
              <a:rPr lang="nb-NO" sz="1200" dirty="0">
                <a:latin typeface="+mj-lt"/>
              </a:rPr>
              <a:t>Beskytt </a:t>
            </a:r>
            <a:r>
              <a:rPr lang="nb-NO" sz="1200" dirty="0" err="1">
                <a:latin typeface="+mj-lt"/>
              </a:rPr>
              <a:t>hårlinjen</a:t>
            </a:r>
            <a:r>
              <a:rPr lang="nb-NO" sz="1200" dirty="0">
                <a:latin typeface="+mj-lt"/>
              </a:rPr>
              <a:t> med lett fuktet strimmelvatt.</a:t>
            </a:r>
          </a:p>
          <a:p>
            <a:pPr marL="342900" indent="-342900">
              <a:buFont typeface="Arial" pitchFamily="34" charset="0"/>
              <a:buChar char="•"/>
            </a:pPr>
            <a:r>
              <a:rPr lang="nb-NO" sz="1200" dirty="0">
                <a:latin typeface="+mj-lt"/>
              </a:rPr>
              <a:t>Start i nakken ved å forsiktig påføre en liten mengde olje jevnt over hver spole.</a:t>
            </a:r>
          </a:p>
          <a:p>
            <a:pPr marL="342900" indent="-342900">
              <a:buFont typeface="Arial" pitchFamily="34" charset="0"/>
              <a:buChar char="•"/>
            </a:pPr>
            <a:r>
              <a:rPr lang="nb-NO" sz="1200" dirty="0">
                <a:latin typeface="+mj-lt"/>
              </a:rPr>
              <a:t>Gjenta påføringen for å være sikker på at den trekker helt igjennom.</a:t>
            </a:r>
          </a:p>
          <a:p>
            <a:pPr marL="342900" indent="-342900">
              <a:buFont typeface="Arial" pitchFamily="34" charset="0"/>
              <a:buChar char="•"/>
            </a:pPr>
            <a:r>
              <a:rPr lang="nb-NO" sz="1200" dirty="0">
                <a:latin typeface="+mj-lt"/>
              </a:rPr>
              <a:t>Fjern strimmelvatten etter at permanentoljen er påført.</a:t>
            </a:r>
          </a:p>
          <a:p>
            <a:pPr marL="342900" indent="-342900"/>
            <a:endParaRPr lang="nb-NO" sz="1200" dirty="0">
              <a:latin typeface="+mj-lt"/>
            </a:endParaRPr>
          </a:p>
          <a:p>
            <a:pPr marL="342900" indent="-342900"/>
            <a:r>
              <a:rPr lang="nb-NO" sz="1200" b="1" dirty="0"/>
              <a:t>4. Virketid:</a:t>
            </a:r>
          </a:p>
          <a:p>
            <a:pPr marL="342900" indent="-342900"/>
            <a:r>
              <a:rPr lang="nb-NO" sz="1200" dirty="0"/>
              <a:t>Ikke overskrid anbefalt virketid.</a:t>
            </a:r>
          </a:p>
          <a:p>
            <a:pPr marL="342900" indent="-342900"/>
            <a:endParaRPr lang="nb-NO" sz="1200" dirty="0"/>
          </a:p>
          <a:p>
            <a:pPr marL="342900" indent="-342900"/>
            <a:r>
              <a:rPr lang="nb-NO" sz="1200" b="1" dirty="0"/>
              <a:t>5 Fiksering:</a:t>
            </a:r>
          </a:p>
          <a:p>
            <a:pPr marL="342900" indent="-342900">
              <a:buFont typeface="Arial" pitchFamily="34" charset="0"/>
              <a:buChar char="•"/>
            </a:pPr>
            <a:r>
              <a:rPr lang="nb-NO" sz="1200" dirty="0"/>
              <a:t>Skyll håret godt med lunket vann i 5 minutter.</a:t>
            </a:r>
          </a:p>
          <a:p>
            <a:pPr marL="342900" indent="-342900">
              <a:buFont typeface="Arial" pitchFamily="34" charset="0"/>
              <a:buChar char="•"/>
            </a:pPr>
            <a:r>
              <a:rPr lang="nb-NO" sz="1200" dirty="0"/>
              <a:t>Tørk håret for å få bort overflødig fuktighet.</a:t>
            </a:r>
          </a:p>
          <a:p>
            <a:pPr marL="342900" indent="-342900">
              <a:buFont typeface="Arial" pitchFamily="34" charset="0"/>
              <a:buChar char="•"/>
            </a:pPr>
            <a:r>
              <a:rPr lang="nb-NO" sz="1200" dirty="0"/>
              <a:t>Start i nakken og påfør forsiktig 2/3 deler av NS </a:t>
            </a:r>
            <a:r>
              <a:rPr lang="nb-NO" sz="1200" dirty="0" err="1"/>
              <a:t>Neutraliser</a:t>
            </a:r>
            <a:r>
              <a:rPr lang="nb-NO" sz="1200" dirty="0"/>
              <a:t> på alle spolene.</a:t>
            </a:r>
          </a:p>
          <a:p>
            <a:pPr marL="342900" indent="-342900">
              <a:buFont typeface="Arial" pitchFamily="34" charset="0"/>
              <a:buChar char="•"/>
            </a:pPr>
            <a:r>
              <a:rPr lang="nb-NO" sz="1200" dirty="0"/>
              <a:t>La virke i 5 minutter.</a:t>
            </a:r>
          </a:p>
          <a:p>
            <a:pPr marL="342900" indent="-342900">
              <a:buFont typeface="Arial" pitchFamily="34" charset="0"/>
              <a:buChar char="•"/>
            </a:pPr>
            <a:r>
              <a:rPr lang="nb-NO" sz="1200" dirty="0"/>
              <a:t>Ta forsiktig bort alle spolene uten å dra i håret.</a:t>
            </a:r>
          </a:p>
          <a:p>
            <a:pPr marL="342900" indent="-342900">
              <a:buFont typeface="Arial" pitchFamily="34" charset="0"/>
              <a:buChar char="•"/>
            </a:pPr>
            <a:r>
              <a:rPr lang="nb-NO" sz="1200" dirty="0"/>
              <a:t>Påfør de resterende 1/3 av fikseringen i lengdene og spissene  av håret.</a:t>
            </a:r>
          </a:p>
          <a:p>
            <a:pPr marL="342900" indent="-342900">
              <a:buFont typeface="Arial" pitchFamily="34" charset="0"/>
              <a:buChar char="•"/>
            </a:pPr>
            <a:r>
              <a:rPr lang="nb-NO" sz="1200" dirty="0"/>
              <a:t>La virke i ytterligere 5 minutter.</a:t>
            </a:r>
          </a:p>
          <a:p>
            <a:pPr marL="342900" indent="-342900">
              <a:buFont typeface="Arial" pitchFamily="34" charset="0"/>
              <a:buChar char="•"/>
            </a:pPr>
            <a:r>
              <a:rPr lang="nb-NO" sz="1200" dirty="0"/>
              <a:t>Skyll med varmt vann i minst 5 minutter for å være sikker på at all fiksering er fjernet.</a:t>
            </a:r>
            <a:endParaRPr lang="nb-NO" sz="1200" dirty="0">
              <a:latin typeface="+mj-lt"/>
            </a:endParaRPr>
          </a:p>
          <a:p>
            <a:pPr marL="342900" indent="-342900"/>
            <a:endParaRPr lang="nb-NO" sz="1400" dirty="0">
              <a:latin typeface="+mj-lt"/>
            </a:endParaRPr>
          </a:p>
        </p:txBody>
      </p:sp>
      <p:sp>
        <p:nvSpPr>
          <p:cNvPr id="6" name="Rektangel 5"/>
          <p:cNvSpPr/>
          <p:nvPr/>
        </p:nvSpPr>
        <p:spPr>
          <a:xfrm>
            <a:off x="233352" y="432748"/>
            <a:ext cx="4347776" cy="2126736"/>
          </a:xfrm>
          <a:prstGeom prst="rect">
            <a:avLst/>
          </a:prstGeom>
        </p:spPr>
        <p:txBody>
          <a:bodyPr wrap="square">
            <a:spAutoFit/>
          </a:bodyPr>
          <a:lstStyle/>
          <a:p>
            <a:r>
              <a:rPr lang="nb-NO" b="1" dirty="0"/>
              <a:t>GLAMOUR WAVE</a:t>
            </a:r>
          </a:p>
          <a:p>
            <a:endParaRPr lang="nb-NO" sz="1400" dirty="0"/>
          </a:p>
          <a:p>
            <a:pPr>
              <a:spcBef>
                <a:spcPct val="0"/>
              </a:spcBef>
              <a:spcAft>
                <a:spcPct val="35000"/>
              </a:spcAft>
            </a:pPr>
            <a:r>
              <a:rPr lang="nb-NO" sz="1200" dirty="0">
                <a:solidFill>
                  <a:srgbClr val="000000"/>
                </a:solidFill>
              </a:rPr>
              <a:t>Disse produktene inneholder en unik kombinasjon av hydrolysert Silkeprotein og </a:t>
            </a:r>
            <a:r>
              <a:rPr lang="nb-NO" sz="1200" dirty="0" err="1">
                <a:solidFill>
                  <a:srgbClr val="000000"/>
                </a:solidFill>
              </a:rPr>
              <a:t>fuktighetsgivende</a:t>
            </a:r>
            <a:r>
              <a:rPr lang="nb-NO" sz="1200" dirty="0">
                <a:solidFill>
                  <a:srgbClr val="000000"/>
                </a:solidFill>
              </a:rPr>
              <a:t> </a:t>
            </a:r>
            <a:r>
              <a:rPr lang="nb-NO" sz="1200" dirty="0" err="1">
                <a:solidFill>
                  <a:srgbClr val="000000"/>
                </a:solidFill>
              </a:rPr>
              <a:t>Hydrowave</a:t>
            </a:r>
            <a:r>
              <a:rPr lang="nb-NO" sz="1200" dirty="0">
                <a:solidFill>
                  <a:srgbClr val="000000"/>
                </a:solidFill>
              </a:rPr>
              <a:t> teknologi som gir myke, luksuriøse, silkeaktige krøller og bølger som varer opp til 12 uker.</a:t>
            </a:r>
          </a:p>
          <a:p>
            <a:pPr>
              <a:spcBef>
                <a:spcPct val="0"/>
              </a:spcBef>
              <a:spcAft>
                <a:spcPct val="35000"/>
              </a:spcAft>
            </a:pPr>
            <a:r>
              <a:rPr lang="nb-NO" sz="1200" dirty="0">
                <a:solidFill>
                  <a:srgbClr val="000000"/>
                </a:solidFill>
              </a:rPr>
              <a:t>Hydrolysert Silkeprotein inneholder små gjenoppbyggende blokker av silkeprotein. Dette gjør at flere av proteinpartiklene trenger dypere inn i hårskaftet og sørger for ekstra pleie og en luksuriøs </a:t>
            </a:r>
            <a:r>
              <a:rPr lang="nb-NO" sz="1200" dirty="0" err="1">
                <a:solidFill>
                  <a:srgbClr val="000000"/>
                </a:solidFill>
              </a:rPr>
              <a:t>silkemyk</a:t>
            </a:r>
            <a:r>
              <a:rPr lang="nb-NO" sz="1200" dirty="0">
                <a:solidFill>
                  <a:srgbClr val="000000"/>
                </a:solidFill>
              </a:rPr>
              <a:t> </a:t>
            </a:r>
            <a:r>
              <a:rPr lang="nb-NO" sz="1200" dirty="0" err="1">
                <a:solidFill>
                  <a:srgbClr val="000000"/>
                </a:solidFill>
              </a:rPr>
              <a:t>håroverflate</a:t>
            </a:r>
            <a:r>
              <a:rPr lang="nb-NO" sz="1200" dirty="0">
                <a:solidFill>
                  <a:srgbClr val="000000"/>
                </a:solidFill>
              </a:rPr>
              <a:t>.</a:t>
            </a:r>
          </a:p>
        </p:txBody>
      </p:sp>
      <p:pic>
        <p:nvPicPr>
          <p:cNvPr id="7" name="Bilde 6" descr="NS09_GlamWave_80ml_3.jpg"/>
          <p:cNvPicPr>
            <a:picLocks noChangeAspect="1"/>
          </p:cNvPicPr>
          <p:nvPr/>
        </p:nvPicPr>
        <p:blipFill>
          <a:blip r:embed="rId3" cstate="print"/>
          <a:srcRect l="29303" t="12909" r="27582"/>
          <a:stretch>
            <a:fillRect/>
          </a:stretch>
        </p:blipFill>
        <p:spPr>
          <a:xfrm>
            <a:off x="6165304" y="1608704"/>
            <a:ext cx="576064" cy="1544096"/>
          </a:xfrm>
          <a:prstGeom prst="rect">
            <a:avLst/>
          </a:prstGeom>
        </p:spPr>
      </p:pic>
      <p:pic>
        <p:nvPicPr>
          <p:cNvPr id="8" name="Bilde 7" descr="NS09_GlamWave_80ml.jpg"/>
          <p:cNvPicPr>
            <a:picLocks noChangeAspect="1"/>
          </p:cNvPicPr>
          <p:nvPr/>
        </p:nvPicPr>
        <p:blipFill>
          <a:blip r:embed="rId4" cstate="print"/>
          <a:srcRect l="29166" t="12423" r="27719"/>
          <a:stretch>
            <a:fillRect/>
          </a:stretch>
        </p:blipFill>
        <p:spPr>
          <a:xfrm>
            <a:off x="5680692" y="488504"/>
            <a:ext cx="583916" cy="1573882"/>
          </a:xfrm>
          <a:prstGeom prst="rect">
            <a:avLst/>
          </a:prstGeom>
        </p:spPr>
      </p:pic>
      <p:pic>
        <p:nvPicPr>
          <p:cNvPr id="9" name="Bilde 8" descr="NS09_GlamWave_80ml_0.jpg"/>
          <p:cNvPicPr>
            <a:picLocks noChangeAspect="1"/>
          </p:cNvPicPr>
          <p:nvPr/>
        </p:nvPicPr>
        <p:blipFill>
          <a:blip r:embed="rId5" cstate="print"/>
          <a:srcRect l="29093" t="12751" r="27792"/>
          <a:stretch>
            <a:fillRect/>
          </a:stretch>
        </p:blipFill>
        <p:spPr>
          <a:xfrm>
            <a:off x="4653136" y="484663"/>
            <a:ext cx="586289" cy="1574369"/>
          </a:xfrm>
          <a:prstGeom prst="rect">
            <a:avLst/>
          </a:prstGeo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p:cNvSpPr txBox="1"/>
          <p:nvPr/>
        </p:nvSpPr>
        <p:spPr>
          <a:xfrm>
            <a:off x="229584" y="110461"/>
            <a:ext cx="6192688" cy="954107"/>
          </a:xfrm>
          <a:prstGeom prst="rect">
            <a:avLst/>
          </a:prstGeom>
          <a:noFill/>
        </p:spPr>
        <p:txBody>
          <a:bodyPr wrap="square" rtlCol="0">
            <a:spAutoFit/>
          </a:bodyPr>
          <a:lstStyle/>
          <a:p>
            <a:pPr marL="342900" indent="-342900"/>
            <a:endParaRPr lang="nb-NO" sz="1400" dirty="0">
              <a:latin typeface="+mj-lt"/>
            </a:endParaRPr>
          </a:p>
          <a:p>
            <a:pPr marL="342900" indent="-342900"/>
            <a:endParaRPr lang="nb-NO" sz="1400" dirty="0">
              <a:latin typeface="+mj-lt"/>
            </a:endParaRPr>
          </a:p>
          <a:p>
            <a:pPr marL="342900" indent="-342900"/>
            <a:endParaRPr lang="nb-NO" sz="1400" dirty="0">
              <a:latin typeface="+mj-lt"/>
            </a:endParaRPr>
          </a:p>
          <a:p>
            <a:pPr marL="342900" indent="-342900"/>
            <a:endParaRPr lang="nb-NO" sz="1400" dirty="0">
              <a:latin typeface="+mj-lt"/>
            </a:endParaRPr>
          </a:p>
        </p:txBody>
      </p:sp>
      <p:graphicFrame>
        <p:nvGraphicFramePr>
          <p:cNvPr id="5" name="Group 152"/>
          <p:cNvGraphicFramePr>
            <a:graphicFrameLocks noGrp="1"/>
          </p:cNvGraphicFramePr>
          <p:nvPr/>
        </p:nvGraphicFramePr>
        <p:xfrm>
          <a:off x="333373" y="710640"/>
          <a:ext cx="6119962" cy="4389755"/>
        </p:xfrm>
        <a:graphic>
          <a:graphicData uri="http://schemas.openxmlformats.org/drawingml/2006/table">
            <a:tbl>
              <a:tblPr/>
              <a:tblGrid>
                <a:gridCol w="1511451">
                  <a:extLst>
                    <a:ext uri="{9D8B030D-6E8A-4147-A177-3AD203B41FA5}">
                      <a16:colId xmlns:a16="http://schemas.microsoft.com/office/drawing/2014/main" val="20000"/>
                    </a:ext>
                  </a:extLst>
                </a:gridCol>
                <a:gridCol w="648072">
                  <a:extLst>
                    <a:ext uri="{9D8B030D-6E8A-4147-A177-3AD203B41FA5}">
                      <a16:colId xmlns:a16="http://schemas.microsoft.com/office/drawing/2014/main" val="20001"/>
                    </a:ext>
                  </a:extLst>
                </a:gridCol>
                <a:gridCol w="1008112">
                  <a:extLst>
                    <a:ext uri="{9D8B030D-6E8A-4147-A177-3AD203B41FA5}">
                      <a16:colId xmlns:a16="http://schemas.microsoft.com/office/drawing/2014/main" val="20002"/>
                    </a:ext>
                  </a:extLst>
                </a:gridCol>
                <a:gridCol w="846947">
                  <a:extLst>
                    <a:ext uri="{9D8B030D-6E8A-4147-A177-3AD203B41FA5}">
                      <a16:colId xmlns:a16="http://schemas.microsoft.com/office/drawing/2014/main" val="20003"/>
                    </a:ext>
                  </a:extLst>
                </a:gridCol>
                <a:gridCol w="1097269">
                  <a:extLst>
                    <a:ext uri="{9D8B030D-6E8A-4147-A177-3AD203B41FA5}">
                      <a16:colId xmlns:a16="http://schemas.microsoft.com/office/drawing/2014/main" val="20004"/>
                    </a:ext>
                  </a:extLst>
                </a:gridCol>
                <a:gridCol w="1008111">
                  <a:extLst>
                    <a:ext uri="{9D8B030D-6E8A-4147-A177-3AD203B41FA5}">
                      <a16:colId xmlns:a16="http://schemas.microsoft.com/office/drawing/2014/main" val="20005"/>
                    </a:ext>
                  </a:extLst>
                </a:gridCol>
              </a:tblGrid>
              <a:tr h="246063">
                <a:tc gridSpan="6">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200" b="0" i="0" u="none" strike="noStrike" cap="none" normalizeH="0" baseline="0" noProof="0" dirty="0">
                          <a:ln>
                            <a:noFill/>
                          </a:ln>
                          <a:solidFill>
                            <a:schemeClr val="bg1"/>
                          </a:solidFill>
                          <a:effectLst/>
                          <a:latin typeface="Lucida Sans" pitchFamily="1" charset="0"/>
                          <a:ea typeface="ＭＳ Ｐゴシック" pitchFamily="1" charset="-128"/>
                        </a:rPr>
                        <a:t>Glamour </a:t>
                      </a:r>
                      <a:r>
                        <a:rPr kumimoji="0" lang="nb-NO" sz="1200" b="0" i="0" u="none" strike="noStrike" cap="none" normalizeH="0" baseline="0" noProof="0" dirty="0" err="1">
                          <a:ln>
                            <a:noFill/>
                          </a:ln>
                          <a:solidFill>
                            <a:schemeClr val="bg1"/>
                          </a:solidFill>
                          <a:effectLst/>
                          <a:latin typeface="Lucida Sans" pitchFamily="1" charset="0"/>
                          <a:ea typeface="ＭＳ Ｐゴシック" pitchFamily="1" charset="-128"/>
                        </a:rPr>
                        <a:t>Wave</a:t>
                      </a:r>
                      <a:r>
                        <a:rPr kumimoji="0" lang="nb-NO" sz="1200" b="0" i="0" u="none" strike="noStrike" cap="none" normalizeH="0" baseline="0" noProof="0" dirty="0">
                          <a:ln>
                            <a:noFill/>
                          </a:ln>
                          <a:solidFill>
                            <a:schemeClr val="bg1"/>
                          </a:solidFill>
                          <a:effectLst/>
                          <a:latin typeface="Lucida Sans" pitchFamily="1" charset="0"/>
                          <a:ea typeface="ＭＳ Ｐゴシック" pitchFamily="1" charset="-128"/>
                        </a:rPr>
                        <a:t> Guide</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hMerge="1">
                  <a:txBody>
                    <a:bodyPr/>
                    <a:lstStyle/>
                    <a:p>
                      <a:endParaRPr lang="nb-NO"/>
                    </a:p>
                  </a:txBody>
                  <a:tcPr/>
                </a:tc>
                <a:tc hMerge="1">
                  <a:txBody>
                    <a:bodyPr/>
                    <a:lstStyle/>
                    <a:p>
                      <a:endParaRPr lang="nb-NO"/>
                    </a:p>
                  </a:txBody>
                  <a:tcPr/>
                </a:tc>
                <a:tc hMerge="1">
                  <a:txBody>
                    <a:bodyPr/>
                    <a:lstStyle/>
                    <a:p>
                      <a:endParaRPr lang="nb-NO"/>
                    </a:p>
                  </a:txBody>
                  <a:tcPr/>
                </a:tc>
                <a:tc hMerge="1">
                  <a:txBody>
                    <a:bodyPr/>
                    <a:lstStyle/>
                    <a:p>
                      <a:endParaRPr lang="nb-NO"/>
                    </a:p>
                  </a:txBody>
                  <a:tcPr/>
                </a:tc>
                <a:tc hMerge="1">
                  <a:txBody>
                    <a:bodyPr/>
                    <a:lstStyle/>
                    <a:p>
                      <a:endParaRPr lang="nb-NO"/>
                    </a:p>
                  </a:txBody>
                  <a:tcPr/>
                </a:tc>
                <a:extLst>
                  <a:ext uri="{0D108BD9-81ED-4DB2-BD59-A6C34878D82A}">
                    <a16:rowId xmlns:a16="http://schemas.microsoft.com/office/drawing/2014/main" val="10000"/>
                  </a:ext>
                </a:extLst>
              </a:tr>
              <a:tr h="24447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nb-NO" sz="1000" b="0" i="0" u="none" strike="noStrike" cap="none" normalizeH="0" baseline="0" noProof="0">
                        <a:ln>
                          <a:noFill/>
                        </a:ln>
                        <a:solidFill>
                          <a:schemeClr val="bg1"/>
                        </a:solidFill>
                        <a:effectLst/>
                        <a:latin typeface="Lucida Sans" pitchFamily="1" charset="0"/>
                        <a:ea typeface="ＭＳ Ｐゴシック" pitchFamily="1" charset="-128"/>
                      </a:endParaRP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nb-NO" sz="1000" b="0" i="0" u="none" strike="noStrike" cap="none" normalizeH="0" baseline="0" noProof="0">
                        <a:ln>
                          <a:noFill/>
                        </a:ln>
                        <a:solidFill>
                          <a:schemeClr val="bg1"/>
                        </a:solidFill>
                        <a:effectLst/>
                        <a:latin typeface="Lucida Sans" pitchFamily="1" charset="0"/>
                        <a:ea typeface="ＭＳ Ｐゴシック" pitchFamily="1"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Forberedelse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grid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Virketid</a:t>
                      </a:r>
                      <a:endParaRPr kumimoji="0" lang="en-US" sz="1000" b="0" i="0" u="none" strike="noStrike" cap="none" normalizeH="0" baseline="0" dirty="0">
                        <a:ln>
                          <a:noFill/>
                        </a:ln>
                        <a:solidFill>
                          <a:schemeClr val="bg1"/>
                        </a:solidFill>
                        <a:effectLst/>
                        <a:latin typeface="Lucida Sans" pitchFamily="1" charset="0"/>
                        <a:ea typeface="ＭＳ Ｐゴシック" pitchFamily="1"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hMerge="1">
                  <a:txBody>
                    <a:bodyPr/>
                    <a:lstStyle/>
                    <a:p>
                      <a:endParaRPr lang="nb-NO"/>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Fiksering</a:t>
                      </a:r>
                      <a:endParaRPr kumimoji="0" lang="en-US" sz="1000" b="0" i="0" u="none" strike="noStrike" cap="none" normalizeH="0" baseline="0" dirty="0">
                        <a:ln>
                          <a:noFill/>
                        </a:ln>
                        <a:solidFill>
                          <a:schemeClr val="bg1"/>
                        </a:solidFill>
                        <a:effectLst/>
                        <a:latin typeface="Lucida Sans" pitchFamily="1" charset="0"/>
                        <a:ea typeface="ＭＳ Ｐゴシック" pitchFamily="1"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extLst>
                  <a:ext uri="{0D108BD9-81ED-4DB2-BD59-A6C34878D82A}">
                    <a16:rowId xmlns:a16="http://schemas.microsoft.com/office/drawing/2014/main" val="10001"/>
                  </a:ext>
                </a:extLst>
              </a:tr>
              <a:tr h="27622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Hårtype</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Lotion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Pre-Treatment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Uten</a:t>
                      </a: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 </a:t>
                      </a: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varme</a:t>
                      </a:r>
                      <a:endParaRPr kumimoji="0" lang="en-US" sz="1000" b="0" i="0" u="none" strike="noStrike" cap="none" normalizeH="0" baseline="0" dirty="0">
                        <a:ln>
                          <a:noFill/>
                        </a:ln>
                        <a:solidFill>
                          <a:schemeClr val="bg1"/>
                        </a:solidFill>
                        <a:effectLst/>
                        <a:latin typeface="Lucida Sans" pitchFamily="1" charset="0"/>
                        <a:ea typeface="ＭＳ Ｐゴシック" pitchFamily="1"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Med </a:t>
                      </a: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plasthette</a:t>
                      </a: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 &amp; </a:t>
                      </a:r>
                      <a:r>
                        <a:rPr kumimoji="0" lang="en-GB" sz="1000" b="0" i="0" u="none" strike="noStrike" cap="none" normalizeH="0" baseline="0" dirty="0">
                          <a:ln>
                            <a:noFill/>
                          </a:ln>
                          <a:solidFill>
                            <a:schemeClr val="bg1"/>
                          </a:solidFill>
                          <a:effectLst/>
                          <a:latin typeface="Lucida Sans" pitchFamily="1" charset="0"/>
                          <a:ea typeface="ＭＳ Ｐゴシック" pitchFamily="1" charset="-128"/>
                        </a:rPr>
                        <a:t>45º v</a:t>
                      </a: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arme</a:t>
                      </a: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 </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1" i="0" u="none" strike="noStrike" cap="none" normalizeH="0" baseline="0" dirty="0">
                        <a:ln>
                          <a:noFill/>
                        </a:ln>
                        <a:solidFill>
                          <a:schemeClr val="bg1"/>
                        </a:solidFill>
                        <a:effectLst/>
                        <a:latin typeface="Lucida Sans" pitchFamily="1" charset="0"/>
                        <a:ea typeface="ＭＳ Ｐゴシック" pitchFamily="1"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extLst>
                  <a:ext uri="{0D108BD9-81ED-4DB2-BD59-A6C34878D82A}">
                    <a16:rowId xmlns:a16="http://schemas.microsoft.com/office/drawing/2014/main" val="10002"/>
                  </a:ext>
                </a:extLst>
              </a:tr>
              <a:tr h="24130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Motstandsdyktig       sunt hår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0</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nb-NO" sz="1000" b="0" i="0" u="none" strike="noStrike" cap="none" normalizeH="0" baseline="0" noProof="0">
                        <a:ln>
                          <a:noFill/>
                        </a:ln>
                        <a:solidFill>
                          <a:schemeClr val="bg1"/>
                        </a:solidFill>
                        <a:effectLst/>
                        <a:latin typeface="Lucida Sans" pitchFamily="1" charset="0"/>
                        <a:ea typeface="ＭＳ Ｐゴシック" pitchFamily="1"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20-25 min.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Max. 15 min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Neutraliser</a:t>
                      </a:r>
                      <a:endParaRPr kumimoji="0" lang="en-US" sz="1000" b="0" i="0" u="none" strike="noStrike" cap="none" normalizeH="0" baseline="0" dirty="0">
                        <a:ln>
                          <a:noFill/>
                        </a:ln>
                        <a:solidFill>
                          <a:schemeClr val="bg1"/>
                        </a:solidFill>
                        <a:effectLst/>
                        <a:latin typeface="Lucida Sans" pitchFamily="1" charset="0"/>
                        <a:ea typeface="ＭＳ Ｐゴシック" pitchFamily="1"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extLst>
                  <a:ext uri="{0D108BD9-81ED-4DB2-BD59-A6C34878D82A}">
                    <a16:rowId xmlns:a16="http://schemas.microsoft.com/office/drawing/2014/main" val="10003"/>
                  </a:ext>
                </a:extLst>
              </a:tr>
              <a:tr h="361950">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Normal til lett       porøst hår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Pre-Treatment Balance</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15-20 min.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10 min.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Neutraliser</a:t>
                      </a:r>
                      <a:endParaRPr kumimoji="0" lang="en-US" sz="1000" b="0" i="0" u="none" strike="noStrike" cap="none" normalizeH="0" baseline="0" dirty="0">
                        <a:ln>
                          <a:noFill/>
                        </a:ln>
                        <a:solidFill>
                          <a:schemeClr val="bg1"/>
                        </a:solidFill>
                        <a:effectLst/>
                        <a:latin typeface="Lucida Sans" pitchFamily="1" charset="0"/>
                        <a:ea typeface="ＭＳ Ｐゴシック" pitchFamily="1" charset="-128"/>
                      </a:endParaRP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extLst>
                  <a:ext uri="{0D108BD9-81ED-4DB2-BD59-A6C34878D82A}">
                    <a16:rowId xmlns:a16="http://schemas.microsoft.com/office/drawing/2014/main" val="10004"/>
                  </a:ext>
                </a:extLst>
              </a:tr>
              <a:tr h="244475">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Opp til 30% lysnet hår</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1</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vMerge="1">
                  <a:txBody>
                    <a:bodyPr/>
                    <a:lstStyle/>
                    <a:p>
                      <a:endParaRPr lang="nb-NO"/>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10-15 min.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5-10 min.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Neutraliser</a:t>
                      </a: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extLst>
                  <a:ext uri="{0D108BD9-81ED-4DB2-BD59-A6C34878D82A}">
                    <a16:rowId xmlns:a16="http://schemas.microsoft.com/office/drawing/2014/main" val="10005"/>
                  </a:ext>
                </a:extLst>
              </a:tr>
              <a:tr h="31273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Hår lysnet mellom    30-70%</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2</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rowSpan="2">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Pre-Treatment Repair &amp; Protect</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5-10 min.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Ikke</a:t>
                      </a: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 </a:t>
                      </a: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bruk</a:t>
                      </a: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 </a:t>
                      </a: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varme</a:t>
                      </a:r>
                      <a:endParaRPr kumimoji="0" lang="en-US" sz="1000" b="0" i="0" u="none" strike="noStrike" cap="none" normalizeH="0" baseline="0" dirty="0">
                        <a:ln>
                          <a:noFill/>
                        </a:ln>
                        <a:solidFill>
                          <a:schemeClr val="bg1"/>
                        </a:solidFill>
                        <a:effectLst/>
                        <a:latin typeface="Lucida Sans" pitchFamily="1" charset="0"/>
                        <a:ea typeface="ＭＳ Ｐゴシック" pitchFamily="1"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Neutraliser</a:t>
                      </a: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extLst>
                  <a:ext uri="{0D108BD9-81ED-4DB2-BD59-A6C34878D82A}">
                    <a16:rowId xmlns:a16="http://schemas.microsoft.com/office/drawing/2014/main" val="10006"/>
                  </a:ext>
                </a:extLst>
              </a:tr>
              <a:tr h="1023938">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Mer enn 70% lysnet, bleket og veldig    porøst hår</a:t>
                      </a:r>
                    </a:p>
                    <a:p>
                      <a:pPr marL="0" marR="0" lvl="0" indent="0" algn="ctr" defTabSz="914400" rtl="0" eaLnBrk="0" fontAlgn="base" latinLnBrk="0" hangingPunct="0">
                        <a:lnSpc>
                          <a:spcPct val="100000"/>
                        </a:lnSpc>
                        <a:spcBef>
                          <a:spcPct val="0"/>
                        </a:spcBef>
                        <a:spcAft>
                          <a:spcPct val="0"/>
                        </a:spcAft>
                        <a:buClrTx/>
                        <a:buSzTx/>
                        <a:buFontTx/>
                        <a:buNone/>
                        <a:tabLst/>
                      </a:pPr>
                      <a:r>
                        <a:rPr kumimoji="0" lang="nb-NO" sz="800" b="0" i="0" u="none" strike="noStrike" cap="none" normalizeH="0" baseline="0" noProof="0">
                          <a:ln>
                            <a:noFill/>
                          </a:ln>
                          <a:solidFill>
                            <a:schemeClr val="bg1"/>
                          </a:solidFill>
                          <a:effectLst/>
                          <a:latin typeface="Lucida Sans" pitchFamily="1" charset="0"/>
                          <a:ea typeface="ＭＳ Ｐゴシック" pitchFamily="1" charset="-128"/>
                        </a:rPr>
                        <a:t>Merk: Ved et meget porøst hår er det anbefalt og ta en hårlokkstest før </a:t>
                      </a:r>
                    </a:p>
                    <a:p>
                      <a:pPr marL="0" marR="0" lvl="0" indent="0" algn="ctr" defTabSz="914400" rtl="0" eaLnBrk="0" fontAlgn="base" latinLnBrk="0" hangingPunct="0">
                        <a:lnSpc>
                          <a:spcPct val="100000"/>
                        </a:lnSpc>
                        <a:spcBef>
                          <a:spcPct val="0"/>
                        </a:spcBef>
                        <a:spcAft>
                          <a:spcPct val="0"/>
                        </a:spcAft>
                        <a:buClrTx/>
                        <a:buSzTx/>
                        <a:buFontTx/>
                        <a:buNone/>
                        <a:tabLst/>
                      </a:pPr>
                      <a:r>
                        <a:rPr kumimoji="0" lang="nb-NO" sz="800" b="0" i="0" u="none" strike="noStrike" cap="none" normalizeH="0" baseline="0" noProof="0">
                          <a:ln>
                            <a:noFill/>
                          </a:ln>
                          <a:solidFill>
                            <a:schemeClr val="bg1"/>
                          </a:solidFill>
                          <a:effectLst/>
                          <a:latin typeface="Lucida Sans" pitchFamily="1" charset="0"/>
                          <a:ea typeface="ＭＳ Ｐゴシック" pitchFamily="1" charset="-128"/>
                        </a:rPr>
                        <a:t>man starter  behandlingen</a:t>
                      </a: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a:t>
                      </a:r>
                    </a:p>
                  </a:txBody>
                  <a:tcPr anchor="ct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a:ln>
                            <a:noFill/>
                          </a:ln>
                          <a:solidFill>
                            <a:schemeClr val="bg1"/>
                          </a:solidFill>
                          <a:effectLst/>
                          <a:latin typeface="Lucida Sans" pitchFamily="1" charset="0"/>
                          <a:ea typeface="ＭＳ Ｐゴシック" pitchFamily="1" charset="-128"/>
                        </a:rPr>
                        <a:t>3</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vMerge="1">
                  <a:txBody>
                    <a:bodyPr/>
                    <a:lstStyle/>
                    <a:p>
                      <a:endParaRPr lang="nb-NO"/>
                    </a:p>
                  </a:txBody>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10-15 min.</a:t>
                      </a: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Ikke</a:t>
                      </a: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 </a:t>
                      </a: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bruk</a:t>
                      </a: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 </a:t>
                      </a: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varme</a:t>
                      </a:r>
                      <a:endParaRPr kumimoji="0" lang="en-US" sz="1000" b="0" i="0" u="none" strike="noStrike" cap="none" normalizeH="0" baseline="0" dirty="0">
                        <a:ln>
                          <a:noFill/>
                        </a:ln>
                        <a:solidFill>
                          <a:schemeClr val="bg1"/>
                        </a:solidFill>
                        <a:effectLst/>
                        <a:latin typeface="Lucida Sans" pitchFamily="1" charset="0"/>
                        <a:ea typeface="ＭＳ Ｐゴシック" pitchFamily="1" charset="-128"/>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a:ln>
                          <a:noFill/>
                        </a:ln>
                        <a:solidFill>
                          <a:schemeClr val="bg1"/>
                        </a:solidFill>
                        <a:effectLst/>
                        <a:latin typeface="Lucida Sans" pitchFamily="1" charset="0"/>
                        <a:ea typeface="ＭＳ Ｐゴシック" pitchFamily="1" charset="-128"/>
                      </a:endParaRPr>
                    </a:p>
                  </a:txBody>
                  <a:tcPr anchor="ct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tc>
                  <a:txBody>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n-US" sz="1000" b="0" i="0" u="none" strike="noStrike" cap="none" normalizeH="0" baseline="0" dirty="0" err="1">
                          <a:ln>
                            <a:noFill/>
                          </a:ln>
                          <a:solidFill>
                            <a:schemeClr val="bg1"/>
                          </a:solidFill>
                          <a:effectLst/>
                          <a:latin typeface="Lucida Sans" pitchFamily="1" charset="0"/>
                          <a:ea typeface="ＭＳ Ｐゴシック" pitchFamily="1" charset="-128"/>
                        </a:rPr>
                        <a:t>Neutraliser</a:t>
                      </a:r>
                      <a:r>
                        <a:rPr kumimoji="0" lang="en-US" sz="1000" b="0" i="0" u="none" strike="noStrike" cap="none" normalizeH="0" baseline="0" dirty="0">
                          <a:ln>
                            <a:noFill/>
                          </a:ln>
                          <a:solidFill>
                            <a:schemeClr val="bg1"/>
                          </a:solidFill>
                          <a:effectLst/>
                          <a:latin typeface="Lucida Sans" pitchFamily="1" charset="0"/>
                          <a:ea typeface="ＭＳ Ｐゴシック" pitchFamily="1" charset="-128"/>
                        </a:rPr>
                        <a:t>+</a:t>
                      </a:r>
                    </a:p>
                  </a:txBody>
                  <a:tcPr anchor="ct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0087D1"/>
                    </a:solidFill>
                  </a:tcPr>
                </a:tc>
                <a:extLst>
                  <a:ext uri="{0D108BD9-81ED-4DB2-BD59-A6C34878D82A}">
                    <a16:rowId xmlns:a16="http://schemas.microsoft.com/office/drawing/2014/main" val="10007"/>
                  </a:ext>
                </a:extLst>
              </a:tr>
              <a:tr h="325438">
                <a:tc gridSpan="6">
                  <a:txBody>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dirty="0">
                          <a:ln>
                            <a:noFill/>
                          </a:ln>
                          <a:solidFill>
                            <a:schemeClr val="bg1"/>
                          </a:solidFill>
                          <a:effectLst/>
                          <a:latin typeface="Lucida Sans" pitchFamily="1" charset="0"/>
                          <a:ea typeface="ＭＳ Ｐゴシック" pitchFamily="1" charset="-128"/>
                        </a:rPr>
                        <a:t>MERK:                        </a:t>
                      </a:r>
                    </a:p>
                    <a:p>
                      <a:pPr marL="0" marR="0" lvl="0" indent="0" algn="l"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dirty="0">
                          <a:ln>
                            <a:noFill/>
                          </a:ln>
                          <a:solidFill>
                            <a:schemeClr val="bg1"/>
                          </a:solidFill>
                          <a:effectLst/>
                          <a:latin typeface="Lucida Sans" pitchFamily="1" charset="0"/>
                          <a:ea typeface="ＭＳ Ｐゴシック" pitchFamily="1" charset="-128"/>
                        </a:rPr>
                        <a:t>Ta alltid første testkrøll etter minimum anbefalt virketid.</a:t>
                      </a:r>
                    </a:p>
                    <a:p>
                      <a:pPr marL="0" marR="0" lvl="0" indent="0" algn="l" defTabSz="914400" rtl="0" eaLnBrk="0" fontAlgn="base" latinLnBrk="0" hangingPunct="0">
                        <a:lnSpc>
                          <a:spcPct val="100000"/>
                        </a:lnSpc>
                        <a:spcBef>
                          <a:spcPct val="0"/>
                        </a:spcBef>
                        <a:spcAft>
                          <a:spcPct val="0"/>
                        </a:spcAft>
                        <a:buClrTx/>
                        <a:buSzTx/>
                        <a:buFontTx/>
                        <a:buNone/>
                        <a:tabLst/>
                      </a:pPr>
                      <a:r>
                        <a:rPr kumimoji="0" lang="nb-NO" sz="1000" b="0" i="0" u="none" strike="noStrike" cap="none" normalizeH="0" baseline="0" noProof="0" dirty="0">
                          <a:ln>
                            <a:noFill/>
                          </a:ln>
                          <a:solidFill>
                            <a:schemeClr val="bg1"/>
                          </a:solidFill>
                          <a:effectLst/>
                          <a:latin typeface="Lucida Sans" pitchFamily="1" charset="0"/>
                          <a:ea typeface="ＭＳ Ｐゴシック" pitchFamily="1" charset="-128"/>
                        </a:rPr>
                        <a:t>La ikke virke lengre enn anbefalt virketid.</a:t>
                      </a:r>
                    </a:p>
                  </a:txBody>
                  <a:tcPr anchor="ctr" horzOverflow="overflow">
                    <a:lnL w="28575"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0087D1"/>
                    </a:solidFill>
                  </a:tcPr>
                </a:tc>
                <a:tc hMerge="1">
                  <a:txBody>
                    <a:bodyPr/>
                    <a:lstStyle/>
                    <a:p>
                      <a:endParaRPr lang="nb-NO"/>
                    </a:p>
                  </a:txBody>
                  <a:tcPr/>
                </a:tc>
                <a:tc hMerge="1">
                  <a:txBody>
                    <a:bodyPr/>
                    <a:lstStyle/>
                    <a:p>
                      <a:endParaRPr lang="nb-NO"/>
                    </a:p>
                  </a:txBody>
                  <a:tcPr/>
                </a:tc>
                <a:tc hMerge="1">
                  <a:txBody>
                    <a:bodyPr/>
                    <a:lstStyle/>
                    <a:p>
                      <a:endParaRPr lang="nb-NO"/>
                    </a:p>
                  </a:txBody>
                  <a:tcPr/>
                </a:tc>
                <a:tc hMerge="1">
                  <a:txBody>
                    <a:bodyPr/>
                    <a:lstStyle/>
                    <a:p>
                      <a:endParaRPr lang="nb-NO"/>
                    </a:p>
                  </a:txBody>
                  <a:tcPr/>
                </a:tc>
                <a:tc hMerge="1">
                  <a:txBody>
                    <a:bodyPr/>
                    <a:lstStyle/>
                    <a:p>
                      <a:endParaRPr lang="nb-NO"/>
                    </a:p>
                  </a:txBody>
                  <a:tcPr/>
                </a:tc>
                <a:extLst>
                  <a:ext uri="{0D108BD9-81ED-4DB2-BD59-A6C34878D82A}">
                    <a16:rowId xmlns:a16="http://schemas.microsoft.com/office/drawing/2014/main" val="10008"/>
                  </a:ext>
                </a:extLst>
              </a:tr>
            </a:tbl>
          </a:graphicData>
        </a:graphic>
      </p:graphicFrame>
      <p:sp>
        <p:nvSpPr>
          <p:cNvPr id="6" name="Rektangel 5"/>
          <p:cNvSpPr/>
          <p:nvPr/>
        </p:nvSpPr>
        <p:spPr>
          <a:xfrm>
            <a:off x="261366" y="5241032"/>
            <a:ext cx="6191969" cy="3046988"/>
          </a:xfrm>
          <a:prstGeom prst="rect">
            <a:avLst/>
          </a:prstGeom>
        </p:spPr>
        <p:txBody>
          <a:bodyPr wrap="square">
            <a:spAutoFit/>
          </a:bodyPr>
          <a:lstStyle/>
          <a:p>
            <a:pPr marL="342900" indent="-342900"/>
            <a:endParaRPr lang="nb-NO" sz="1400" dirty="0"/>
          </a:p>
          <a:p>
            <a:pPr marL="342900" indent="-342900"/>
            <a:r>
              <a:rPr lang="nb-NO" sz="1200" b="1" dirty="0"/>
              <a:t>6. Etterbehandling</a:t>
            </a:r>
          </a:p>
          <a:p>
            <a:pPr marL="342900" indent="-342900"/>
            <a:r>
              <a:rPr lang="nb-NO" sz="1200" dirty="0"/>
              <a:t>Etter siste skylling anbefaler vi å bruke enten BC </a:t>
            </a:r>
            <a:r>
              <a:rPr lang="nb-NO" sz="1200" dirty="0" err="1"/>
              <a:t>Repair</a:t>
            </a:r>
            <a:r>
              <a:rPr lang="nb-NO" sz="1200" dirty="0"/>
              <a:t> </a:t>
            </a:r>
            <a:r>
              <a:rPr lang="nb-NO" sz="1200" dirty="0" err="1"/>
              <a:t>Rescue</a:t>
            </a:r>
            <a:r>
              <a:rPr lang="nb-NO" sz="1200" dirty="0"/>
              <a:t> </a:t>
            </a:r>
            <a:r>
              <a:rPr lang="nb-NO" sz="1200" dirty="0" err="1"/>
              <a:t>Conditioner</a:t>
            </a:r>
            <a:r>
              <a:rPr lang="nb-NO" sz="1200" dirty="0"/>
              <a:t>. På bleket og porøst </a:t>
            </a:r>
          </a:p>
          <a:p>
            <a:pPr marL="342900" indent="-342900"/>
            <a:r>
              <a:rPr lang="nb-NO" sz="1200" dirty="0"/>
              <a:t>hår anbefaler vi å bruke BC </a:t>
            </a:r>
            <a:r>
              <a:rPr lang="nb-NO" sz="1200" dirty="0" err="1"/>
              <a:t>Repair</a:t>
            </a:r>
            <a:r>
              <a:rPr lang="nb-NO" sz="1200" dirty="0"/>
              <a:t> </a:t>
            </a:r>
            <a:r>
              <a:rPr lang="nb-NO" sz="1200" dirty="0" err="1"/>
              <a:t>Rescue</a:t>
            </a:r>
            <a:r>
              <a:rPr lang="nb-NO" sz="1200" dirty="0"/>
              <a:t> </a:t>
            </a:r>
            <a:r>
              <a:rPr lang="nb-NO" sz="1200" dirty="0" err="1"/>
              <a:t>Treatment</a:t>
            </a:r>
            <a:r>
              <a:rPr lang="nb-NO" sz="1200" dirty="0"/>
              <a:t> .</a:t>
            </a:r>
          </a:p>
          <a:p>
            <a:pPr marL="342900" indent="-342900"/>
            <a:endParaRPr lang="nb-NO" sz="1200" dirty="0"/>
          </a:p>
          <a:p>
            <a:pPr marL="342900" indent="-342900"/>
            <a:r>
              <a:rPr lang="nb-NO" sz="1200" dirty="0"/>
              <a:t>VIKTIG</a:t>
            </a:r>
          </a:p>
          <a:p>
            <a:pPr marL="342900" indent="-342900">
              <a:buFont typeface="Arial" pitchFamily="34" charset="0"/>
              <a:buChar char="•"/>
            </a:pPr>
            <a:r>
              <a:rPr lang="nb-NO" sz="1200" dirty="0"/>
              <a:t>Ikke bruk Natural Styling på hår som er farget med metallfarge.</a:t>
            </a:r>
          </a:p>
          <a:p>
            <a:pPr marL="342900" indent="-342900">
              <a:buFont typeface="Arial" pitchFamily="34" charset="0"/>
              <a:buChar char="•"/>
            </a:pPr>
            <a:r>
              <a:rPr lang="nb-NO" sz="1200" dirty="0"/>
              <a:t>Ikke bruk Natural Styling på kunder som er allergisk mot permanent olje.</a:t>
            </a:r>
          </a:p>
          <a:p>
            <a:pPr marL="342900" indent="-342900">
              <a:buFont typeface="Arial" pitchFamily="34" charset="0"/>
              <a:buChar char="•"/>
            </a:pPr>
            <a:r>
              <a:rPr lang="nb-NO" sz="1200" dirty="0"/>
              <a:t>Skal ikke brukes om hodebunnen er irritert eller har sår.</a:t>
            </a:r>
          </a:p>
          <a:p>
            <a:pPr marL="342900" indent="-342900">
              <a:buFont typeface="Arial" pitchFamily="34" charset="0"/>
              <a:buChar char="•"/>
            </a:pPr>
            <a:r>
              <a:rPr lang="nb-NO" sz="1200" dirty="0"/>
              <a:t>Unngå direkte hudkontakt.</a:t>
            </a:r>
          </a:p>
          <a:p>
            <a:pPr marL="342900" indent="-342900">
              <a:buFont typeface="Arial" pitchFamily="34" charset="0"/>
              <a:buChar char="•"/>
            </a:pPr>
            <a:r>
              <a:rPr lang="nb-NO" sz="1200" dirty="0"/>
              <a:t>Bruk egnede beskyttelseshansker.</a:t>
            </a:r>
          </a:p>
          <a:p>
            <a:pPr marL="342900" indent="-342900">
              <a:buFont typeface="Arial" pitchFamily="34" charset="0"/>
              <a:buChar char="•"/>
            </a:pPr>
            <a:r>
              <a:rPr lang="nb-NO" sz="1200" dirty="0"/>
              <a:t>Bruk små spoler om man ønsker at resultatet skal vare lengre.</a:t>
            </a:r>
          </a:p>
          <a:p>
            <a:pPr marL="342900" indent="-342900"/>
            <a:endParaRPr lang="nb-NO" sz="1400" dirty="0"/>
          </a:p>
          <a:p>
            <a:pPr marL="342900" indent="-342900"/>
            <a:endParaRPr lang="nb-NO" sz="1400" dirty="0"/>
          </a:p>
          <a:p>
            <a:pPr marL="342900" indent="-342900"/>
            <a:endParaRPr lang="nb-NO"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kstSylinder 1"/>
          <p:cNvSpPr txBox="1"/>
          <p:nvPr/>
        </p:nvSpPr>
        <p:spPr>
          <a:xfrm>
            <a:off x="229584" y="2709448"/>
            <a:ext cx="6669360" cy="3447098"/>
          </a:xfrm>
          <a:prstGeom prst="rect">
            <a:avLst/>
          </a:prstGeom>
          <a:noFill/>
        </p:spPr>
        <p:txBody>
          <a:bodyPr wrap="square" rtlCol="0">
            <a:spAutoFit/>
          </a:bodyPr>
          <a:lstStyle/>
          <a:p>
            <a:pPr indent="-342900"/>
            <a:endParaRPr lang="nb-NO" sz="1400" dirty="0">
              <a:latin typeface="+mj-lt"/>
            </a:endParaRPr>
          </a:p>
          <a:p>
            <a:pPr marL="342900" indent="-342900"/>
            <a:r>
              <a:rPr lang="nb-NO" sz="1200" dirty="0">
                <a:latin typeface="+mj-lt"/>
              </a:rPr>
              <a:t>Påføring</a:t>
            </a:r>
          </a:p>
          <a:p>
            <a:pPr marL="342900" indent="-342900">
              <a:buFont typeface="Arial" pitchFamily="34" charset="0"/>
              <a:buChar char="•"/>
            </a:pPr>
            <a:r>
              <a:rPr lang="nb-NO" sz="1200" dirty="0">
                <a:latin typeface="+mj-lt"/>
              </a:rPr>
              <a:t>Etter endt virketid på Natural Styling permanentolje, skyll håret godt i 5 minutter.</a:t>
            </a:r>
          </a:p>
          <a:p>
            <a:pPr marL="342900" indent="-342900">
              <a:buFont typeface="Arial" pitchFamily="34" charset="0"/>
              <a:buChar char="•"/>
            </a:pPr>
            <a:r>
              <a:rPr lang="nb-NO" sz="1200" dirty="0">
                <a:latin typeface="+mj-lt"/>
              </a:rPr>
              <a:t>Klem all overflødig vann ut av hver spole.</a:t>
            </a:r>
          </a:p>
          <a:p>
            <a:pPr marL="342900" indent="-342900">
              <a:buFont typeface="Arial" pitchFamily="34" charset="0"/>
              <a:buChar char="•"/>
            </a:pPr>
            <a:r>
              <a:rPr lang="nb-NO" sz="1200" dirty="0">
                <a:latin typeface="+mj-lt"/>
              </a:rPr>
              <a:t>Hell cirka 100 ml Natural Styling </a:t>
            </a:r>
            <a:r>
              <a:rPr lang="nb-NO" sz="1200" dirty="0" err="1">
                <a:latin typeface="+mj-lt"/>
              </a:rPr>
              <a:t>Neutraliser</a:t>
            </a:r>
            <a:r>
              <a:rPr lang="nb-NO" sz="1200" dirty="0">
                <a:latin typeface="+mj-lt"/>
              </a:rPr>
              <a:t> i en plast bolle, eller bruk applikatorflaske.</a:t>
            </a:r>
          </a:p>
          <a:p>
            <a:pPr marL="342900" indent="-342900">
              <a:buFont typeface="Arial" pitchFamily="34" charset="0"/>
              <a:buChar char="•"/>
            </a:pPr>
            <a:r>
              <a:rPr lang="nb-NO" sz="1200" dirty="0">
                <a:latin typeface="+mj-lt"/>
              </a:rPr>
              <a:t>Start i nakken og påfør 2/3 av fikseringen på alle spolene.</a:t>
            </a:r>
          </a:p>
          <a:p>
            <a:pPr marL="342900" indent="-342900">
              <a:buFont typeface="Arial" pitchFamily="34" charset="0"/>
              <a:buChar char="•"/>
            </a:pPr>
            <a:r>
              <a:rPr lang="nb-NO" sz="1200" dirty="0">
                <a:latin typeface="+mj-lt"/>
              </a:rPr>
              <a:t>La virke i 5 minutter.</a:t>
            </a:r>
          </a:p>
          <a:p>
            <a:pPr marL="342900" indent="-342900">
              <a:buFont typeface="Arial" pitchFamily="34" charset="0"/>
              <a:buChar char="•"/>
            </a:pPr>
            <a:r>
              <a:rPr lang="nb-NO" sz="1200" dirty="0">
                <a:latin typeface="+mj-lt"/>
              </a:rPr>
              <a:t>Fjern forsiktig alle spolene uten å dra i håret.</a:t>
            </a:r>
          </a:p>
          <a:p>
            <a:pPr marL="342900" indent="-342900">
              <a:buFont typeface="Arial" pitchFamily="34" charset="0"/>
              <a:buChar char="•"/>
            </a:pPr>
            <a:r>
              <a:rPr lang="nb-NO" sz="1200" dirty="0">
                <a:latin typeface="+mj-lt"/>
              </a:rPr>
              <a:t>Påfør det resterende 1/3 av fikseringen i lengder og spisser.</a:t>
            </a:r>
          </a:p>
          <a:p>
            <a:pPr marL="342900" indent="-342900">
              <a:buFont typeface="Arial" pitchFamily="34" charset="0"/>
              <a:buChar char="•"/>
            </a:pPr>
            <a:r>
              <a:rPr lang="nb-NO" sz="1200" dirty="0">
                <a:latin typeface="+mj-lt"/>
              </a:rPr>
              <a:t>La virke i ytterligere 5 minutter.</a:t>
            </a:r>
          </a:p>
          <a:p>
            <a:pPr marL="342900" indent="-342900">
              <a:buFont typeface="Arial" pitchFamily="34" charset="0"/>
              <a:buChar char="•"/>
            </a:pPr>
            <a:r>
              <a:rPr lang="nb-NO" sz="1200" dirty="0">
                <a:latin typeface="+mj-lt"/>
              </a:rPr>
              <a:t>Skyll med varmt vann i minimum 5 minutter for å sikre at all fikseringen er fjernet.</a:t>
            </a:r>
          </a:p>
          <a:p>
            <a:pPr marL="342900" indent="-342900"/>
            <a:endParaRPr lang="nb-NO" sz="1200" dirty="0">
              <a:latin typeface="+mj-lt"/>
            </a:endParaRPr>
          </a:p>
          <a:p>
            <a:pPr marL="342900" indent="-342900"/>
            <a:r>
              <a:rPr lang="nb-NO" sz="1200" dirty="0">
                <a:latin typeface="+mj-lt"/>
              </a:rPr>
              <a:t>Hårtype </a:t>
            </a:r>
          </a:p>
          <a:p>
            <a:pPr marL="342900" indent="-342900"/>
            <a:r>
              <a:rPr lang="nb-NO" sz="1200" dirty="0">
                <a:latin typeface="+mj-lt"/>
              </a:rPr>
              <a:t>For motstandsdyktig, normalt til lett porøst hår og ved bruk av olje 0 og 1 : </a:t>
            </a:r>
            <a:r>
              <a:rPr lang="nb-NO" sz="1200" dirty="0" err="1">
                <a:latin typeface="+mj-lt"/>
              </a:rPr>
              <a:t>Neutraliser</a:t>
            </a:r>
            <a:r>
              <a:rPr lang="nb-NO" sz="1200" dirty="0">
                <a:latin typeface="+mj-lt"/>
              </a:rPr>
              <a:t>.</a:t>
            </a:r>
          </a:p>
          <a:p>
            <a:pPr marL="342900" indent="-342900"/>
            <a:r>
              <a:rPr lang="nb-NO" sz="1200" dirty="0">
                <a:latin typeface="+mj-lt"/>
              </a:rPr>
              <a:t>For farget, lysnet, stripet, bleket og veldig porøst hår og ved bruk av olje 2 og 3 : </a:t>
            </a:r>
            <a:r>
              <a:rPr lang="nb-NO" sz="1200" dirty="0" err="1">
                <a:latin typeface="+mj-lt"/>
              </a:rPr>
              <a:t>Neutraliser</a:t>
            </a:r>
            <a:r>
              <a:rPr lang="nb-NO" sz="1200" dirty="0">
                <a:latin typeface="+mj-lt"/>
              </a:rPr>
              <a:t> +</a:t>
            </a:r>
          </a:p>
          <a:p>
            <a:pPr marL="342900" indent="-342900"/>
            <a:endParaRPr lang="nb-NO" sz="1200" dirty="0">
              <a:latin typeface="+mj-lt"/>
            </a:endParaRPr>
          </a:p>
          <a:p>
            <a:pPr marL="342900" indent="-342900"/>
            <a:r>
              <a:rPr lang="nb-NO" sz="1200" dirty="0">
                <a:latin typeface="+mj-lt"/>
              </a:rPr>
              <a:t>MERK!</a:t>
            </a:r>
          </a:p>
          <a:p>
            <a:pPr marL="342900" indent="-342900"/>
            <a:r>
              <a:rPr lang="nb-NO" sz="1200" dirty="0">
                <a:latin typeface="+mj-lt"/>
              </a:rPr>
              <a:t>For å gi en mer personlig service kan du velge nøytralisering etter pleienivået som trengs.</a:t>
            </a:r>
          </a:p>
        </p:txBody>
      </p:sp>
      <p:sp>
        <p:nvSpPr>
          <p:cNvPr id="6" name="Rektangel 5"/>
          <p:cNvSpPr/>
          <p:nvPr/>
        </p:nvSpPr>
        <p:spPr>
          <a:xfrm>
            <a:off x="233352" y="449904"/>
            <a:ext cx="4275768" cy="2431435"/>
          </a:xfrm>
          <a:prstGeom prst="rect">
            <a:avLst/>
          </a:prstGeom>
        </p:spPr>
        <p:txBody>
          <a:bodyPr wrap="square">
            <a:spAutoFit/>
          </a:bodyPr>
          <a:lstStyle/>
          <a:p>
            <a:r>
              <a:rPr lang="nb-NO" b="1" dirty="0"/>
              <a:t>NØYTRALISERING/FIKSERING</a:t>
            </a:r>
          </a:p>
          <a:p>
            <a:endParaRPr lang="nb-NO" sz="1400" dirty="0"/>
          </a:p>
          <a:p>
            <a:pPr indent="-192088">
              <a:spcBef>
                <a:spcPct val="0"/>
              </a:spcBef>
            </a:pPr>
            <a:r>
              <a:rPr lang="nb-NO" sz="1200" dirty="0">
                <a:latin typeface="+mj-lt"/>
                <a:ea typeface="MS Mincho" pitchFamily="49" charset="-128"/>
              </a:rPr>
              <a:t>To produkter for å gi perfekt nøytralisering. Egnet til å bruke til alle Natural Styling produktene.</a:t>
            </a:r>
          </a:p>
          <a:p>
            <a:pPr indent="-192088">
              <a:spcBef>
                <a:spcPct val="50000"/>
              </a:spcBef>
            </a:pPr>
            <a:r>
              <a:rPr lang="nb-NO" sz="1200" b="1" dirty="0">
                <a:latin typeface="+mj-lt"/>
                <a:ea typeface="MS Mincho" pitchFamily="49" charset="-128"/>
              </a:rPr>
              <a:t>Natural Styling </a:t>
            </a:r>
            <a:r>
              <a:rPr lang="nb-NO" sz="1200" b="1" dirty="0" err="1">
                <a:latin typeface="+mj-lt"/>
                <a:ea typeface="MS Mincho" pitchFamily="49" charset="-128"/>
              </a:rPr>
              <a:t>Neutraliser</a:t>
            </a:r>
            <a:endParaRPr lang="nb-NO" sz="1200" b="1" dirty="0">
              <a:latin typeface="+mj-lt"/>
              <a:ea typeface="MS Mincho" pitchFamily="49" charset="-128"/>
            </a:endParaRPr>
          </a:p>
          <a:p>
            <a:pPr indent="-192088">
              <a:spcBef>
                <a:spcPct val="0"/>
              </a:spcBef>
            </a:pPr>
            <a:r>
              <a:rPr lang="nb-NO" sz="1200" dirty="0">
                <a:latin typeface="+mj-lt"/>
                <a:ea typeface="MS Mincho" pitchFamily="49" charset="-128"/>
              </a:rPr>
              <a:t>Perfekt til bruk sammen med Natural Styling oljene  0 og 1 for å sikre grundig og jevn nøytralisering.</a:t>
            </a:r>
          </a:p>
          <a:p>
            <a:pPr indent="-192088">
              <a:spcBef>
                <a:spcPct val="50000"/>
              </a:spcBef>
            </a:pPr>
            <a:r>
              <a:rPr lang="nb-NO" sz="1200" b="1" dirty="0">
                <a:latin typeface="+mj-lt"/>
                <a:ea typeface="MS Mincho" pitchFamily="49" charset="-128"/>
              </a:rPr>
              <a:t>Natural Styling </a:t>
            </a:r>
            <a:r>
              <a:rPr lang="nb-NO" sz="1200" b="1" dirty="0" err="1">
                <a:latin typeface="+mj-lt"/>
                <a:ea typeface="MS Mincho" pitchFamily="49" charset="-128"/>
              </a:rPr>
              <a:t>Neutraliser</a:t>
            </a:r>
            <a:r>
              <a:rPr lang="nb-NO" sz="1200" b="1" dirty="0">
                <a:latin typeface="+mj-lt"/>
                <a:ea typeface="MS Mincho" pitchFamily="49" charset="-128"/>
              </a:rPr>
              <a:t>+</a:t>
            </a:r>
          </a:p>
          <a:p>
            <a:pPr indent="-192088">
              <a:spcBef>
                <a:spcPct val="0"/>
              </a:spcBef>
            </a:pPr>
            <a:r>
              <a:rPr lang="nb-NO" sz="1200" dirty="0">
                <a:latin typeface="+mj-lt"/>
                <a:ea typeface="MS Mincho" pitchFamily="49" charset="-128"/>
              </a:rPr>
              <a:t>Perfekt nøytralisering for å forsegle formresultatet etter olje nr 2 og 3 og gir i tillegg mer pleie som sørger for et perfekt pleieresultat selv på et meget porøst hår.</a:t>
            </a:r>
            <a:endParaRPr lang="nb-NO" sz="1200" dirty="0">
              <a:latin typeface="+mj-lt"/>
            </a:endParaRPr>
          </a:p>
        </p:txBody>
      </p:sp>
      <p:pic>
        <p:nvPicPr>
          <p:cNvPr id="4" name="Bilde 3" descr="NS09_RANGE_5_white.jpg"/>
          <p:cNvPicPr>
            <a:picLocks noChangeAspect="1"/>
          </p:cNvPicPr>
          <p:nvPr/>
        </p:nvPicPr>
        <p:blipFill>
          <a:blip r:embed="rId2" cstate="print"/>
          <a:srcRect l="27950" t="8314" r="26900" b="10840"/>
          <a:stretch>
            <a:fillRect/>
          </a:stretch>
        </p:blipFill>
        <p:spPr>
          <a:xfrm>
            <a:off x="4725144" y="416496"/>
            <a:ext cx="1584176" cy="2357844"/>
          </a:xfrm>
          <a:prstGeom prst="rect">
            <a:avLst/>
          </a:prstGeo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ktangel 3"/>
          <p:cNvSpPr/>
          <p:nvPr/>
        </p:nvSpPr>
        <p:spPr>
          <a:xfrm>
            <a:off x="287944" y="435225"/>
            <a:ext cx="5157280" cy="3785652"/>
          </a:xfrm>
          <a:prstGeom prst="rect">
            <a:avLst/>
          </a:prstGeom>
        </p:spPr>
        <p:txBody>
          <a:bodyPr wrap="square">
            <a:spAutoFit/>
          </a:bodyPr>
          <a:lstStyle/>
          <a:p>
            <a:r>
              <a:rPr lang="nb-NO" b="1" dirty="0"/>
              <a:t>PRE-TREATMENT + REPAIR &amp; PROTECT</a:t>
            </a:r>
          </a:p>
          <a:p>
            <a:endParaRPr lang="nb-NO" sz="1400" dirty="0"/>
          </a:p>
          <a:p>
            <a:pPr indent="-192088">
              <a:spcBef>
                <a:spcPct val="0"/>
              </a:spcBef>
            </a:pPr>
            <a:r>
              <a:rPr lang="nb-NO" sz="1200" dirty="0">
                <a:latin typeface="+mj-lt"/>
                <a:ea typeface="MS Mincho" pitchFamily="49" charset="-128"/>
              </a:rPr>
              <a:t>For farget og lysnet hår og alle Natural Styling oljene 2 og 3.</a:t>
            </a:r>
          </a:p>
          <a:p>
            <a:pPr indent="-192088">
              <a:spcBef>
                <a:spcPct val="0"/>
              </a:spcBef>
            </a:pPr>
            <a:r>
              <a:rPr lang="nb-NO" sz="1200" dirty="0">
                <a:latin typeface="+mj-lt"/>
                <a:ea typeface="MS Mincho" pitchFamily="49" charset="-128"/>
              </a:rPr>
              <a:t>Inneholder </a:t>
            </a:r>
            <a:r>
              <a:rPr lang="nb-NO" sz="1200" dirty="0" err="1">
                <a:latin typeface="+mj-lt"/>
                <a:ea typeface="MS Mincho" pitchFamily="49" charset="-128"/>
              </a:rPr>
              <a:t>dyptvirkende</a:t>
            </a:r>
            <a:r>
              <a:rPr lang="nb-NO" sz="1200" dirty="0">
                <a:latin typeface="+mj-lt"/>
                <a:ea typeface="MS Mincho" pitchFamily="49" charset="-128"/>
              </a:rPr>
              <a:t>, reparerende </a:t>
            </a:r>
            <a:r>
              <a:rPr lang="nb-NO" sz="1200" dirty="0" err="1">
                <a:latin typeface="+mj-lt"/>
                <a:ea typeface="MS Mincho" pitchFamily="49" charset="-128"/>
              </a:rPr>
              <a:t>hydralisert</a:t>
            </a:r>
            <a:r>
              <a:rPr lang="nb-NO" sz="1200" dirty="0">
                <a:latin typeface="+mj-lt"/>
                <a:ea typeface="MS Mincho" pitchFamily="49" charset="-128"/>
              </a:rPr>
              <a:t> keratin og et beskyttende Collagen med spesielle </a:t>
            </a:r>
            <a:r>
              <a:rPr lang="nb-NO" sz="1200" dirty="0" err="1">
                <a:latin typeface="+mj-lt"/>
                <a:ea typeface="MS Mincho" pitchFamily="49" charset="-128"/>
              </a:rPr>
              <a:t>kateoniske</a:t>
            </a:r>
            <a:r>
              <a:rPr lang="nb-NO" sz="1200" dirty="0">
                <a:latin typeface="+mj-lt"/>
                <a:ea typeface="MS Mincho" pitchFamily="49" charset="-128"/>
              </a:rPr>
              <a:t> ingredienser som hjelper til å jevne ut porøse deler av håret og beskytter håret gjennom permanentbehandlingen og dermed gir et perfekt resultat. Jevner ut </a:t>
            </a:r>
            <a:r>
              <a:rPr lang="nb-NO" sz="1200" dirty="0" err="1">
                <a:latin typeface="+mj-lt"/>
                <a:ea typeface="MS Mincho" pitchFamily="49" charset="-128"/>
              </a:rPr>
              <a:t>håroverflaten</a:t>
            </a:r>
            <a:r>
              <a:rPr lang="nb-NO" sz="1200" dirty="0">
                <a:latin typeface="+mj-lt"/>
                <a:ea typeface="MS Mincho" pitchFamily="49" charset="-128"/>
              </a:rPr>
              <a:t> og sørger for at kamming og vikling blir enklere.</a:t>
            </a:r>
          </a:p>
          <a:p>
            <a:pPr indent="-192088">
              <a:spcBef>
                <a:spcPct val="0"/>
              </a:spcBef>
            </a:pPr>
            <a:endParaRPr lang="nb-NO" sz="1200" dirty="0">
              <a:latin typeface="+mj-lt"/>
              <a:ea typeface="MS Mincho" pitchFamily="49" charset="-128"/>
            </a:endParaRPr>
          </a:p>
          <a:p>
            <a:pPr indent="-192088">
              <a:spcBef>
                <a:spcPct val="0"/>
              </a:spcBef>
            </a:pPr>
            <a:r>
              <a:rPr lang="nb-NO" sz="1200" dirty="0">
                <a:latin typeface="+mj-lt"/>
                <a:ea typeface="MS Mincho" pitchFamily="49" charset="-128"/>
              </a:rPr>
              <a:t>Påføring</a:t>
            </a:r>
          </a:p>
          <a:p>
            <a:pPr indent="-192088">
              <a:spcBef>
                <a:spcPct val="0"/>
              </a:spcBef>
              <a:buFont typeface="Arial" pitchFamily="34" charset="0"/>
              <a:buChar char="•"/>
            </a:pPr>
            <a:r>
              <a:rPr lang="nb-NO" sz="1200" dirty="0">
                <a:latin typeface="+mj-lt"/>
                <a:ea typeface="MS Mincho" pitchFamily="49" charset="-128"/>
              </a:rPr>
              <a:t>Rist godt før bruk</a:t>
            </a:r>
          </a:p>
          <a:p>
            <a:pPr indent="-192088">
              <a:spcBef>
                <a:spcPct val="0"/>
              </a:spcBef>
              <a:buFont typeface="Arial" pitchFamily="34" charset="0"/>
              <a:buChar char="•"/>
            </a:pPr>
            <a:r>
              <a:rPr lang="nb-NO" sz="1200" dirty="0">
                <a:latin typeface="+mj-lt"/>
                <a:ea typeface="MS Mincho" pitchFamily="49" charset="-128"/>
              </a:rPr>
              <a:t>Beskytt mot sollys</a:t>
            </a:r>
          </a:p>
          <a:p>
            <a:pPr indent="-192088">
              <a:spcBef>
                <a:spcPct val="0"/>
              </a:spcBef>
              <a:buFont typeface="Arial" pitchFamily="34" charset="0"/>
              <a:buChar char="•"/>
            </a:pPr>
            <a:r>
              <a:rPr lang="nb-NO" sz="1200" dirty="0">
                <a:latin typeface="+mj-lt"/>
                <a:ea typeface="MS Mincho" pitchFamily="49" charset="-128"/>
              </a:rPr>
              <a:t>Påfør i håndkletørket hår, og vær ekstra oppmerksom på de porøse delene</a:t>
            </a:r>
          </a:p>
          <a:p>
            <a:pPr indent="-192088">
              <a:spcBef>
                <a:spcPct val="0"/>
              </a:spcBef>
              <a:buFont typeface="Arial" pitchFamily="34" charset="0"/>
              <a:buChar char="•"/>
            </a:pPr>
            <a:r>
              <a:rPr lang="nb-NO" sz="1200" dirty="0">
                <a:latin typeface="+mj-lt"/>
                <a:ea typeface="MS Mincho" pitchFamily="49" charset="-128"/>
              </a:rPr>
              <a:t>Gre igjennom</a:t>
            </a:r>
          </a:p>
          <a:p>
            <a:pPr indent="-192088">
              <a:spcBef>
                <a:spcPct val="0"/>
              </a:spcBef>
              <a:buFont typeface="Arial" pitchFamily="34" charset="0"/>
              <a:buChar char="•"/>
            </a:pPr>
            <a:r>
              <a:rPr lang="nb-NO" sz="1200" dirty="0">
                <a:latin typeface="+mj-lt"/>
                <a:ea typeface="MS Mincho" pitchFamily="49" charset="-128"/>
              </a:rPr>
              <a:t>Ikke skyll ut</a:t>
            </a:r>
          </a:p>
          <a:p>
            <a:pPr indent="-192088">
              <a:spcBef>
                <a:spcPct val="0"/>
              </a:spcBef>
              <a:buFont typeface="Arial" pitchFamily="34" charset="0"/>
              <a:buChar char="•"/>
            </a:pPr>
            <a:r>
              <a:rPr lang="nb-NO" sz="1200" dirty="0">
                <a:latin typeface="+mj-lt"/>
                <a:ea typeface="MS Mincho" pitchFamily="49" charset="-128"/>
              </a:rPr>
              <a:t>Ikke spray i øynene</a:t>
            </a:r>
          </a:p>
          <a:p>
            <a:pPr indent="-192088">
              <a:spcBef>
                <a:spcPct val="0"/>
              </a:spcBef>
              <a:buFont typeface="Arial" pitchFamily="34" charset="0"/>
              <a:buChar char="•"/>
            </a:pPr>
            <a:r>
              <a:rPr lang="nb-NO" sz="1200" dirty="0">
                <a:latin typeface="+mj-lt"/>
                <a:ea typeface="MS Mincho" pitchFamily="49" charset="-128"/>
              </a:rPr>
              <a:t>KUN TIL PROFESJONELT BRUK</a:t>
            </a:r>
          </a:p>
          <a:p>
            <a:pPr indent="-192088">
              <a:spcBef>
                <a:spcPct val="0"/>
              </a:spcBef>
              <a:buFont typeface="Arial" pitchFamily="34" charset="0"/>
              <a:buChar char="•"/>
            </a:pPr>
            <a:endParaRPr lang="nb-NO" sz="1400" dirty="0">
              <a:latin typeface="+mj-lt"/>
              <a:ea typeface="MS Mincho" pitchFamily="49" charset="-128"/>
            </a:endParaRPr>
          </a:p>
          <a:p>
            <a:pPr indent="-192088">
              <a:spcBef>
                <a:spcPct val="0"/>
              </a:spcBef>
            </a:pPr>
            <a:endParaRPr lang="nb-NO" sz="1400" dirty="0">
              <a:latin typeface="+mj-lt"/>
              <a:ea typeface="MS Mincho" pitchFamily="49" charset="-128"/>
            </a:endParaRPr>
          </a:p>
        </p:txBody>
      </p:sp>
      <p:pic>
        <p:nvPicPr>
          <p:cNvPr id="5" name="Bilde 4" descr="NS09_RANGE_pre styling.jpg"/>
          <p:cNvPicPr>
            <a:picLocks noChangeAspect="1"/>
          </p:cNvPicPr>
          <p:nvPr/>
        </p:nvPicPr>
        <p:blipFill rotWithShape="1">
          <a:blip r:embed="rId2" cstate="print"/>
          <a:srcRect l="42650" t="2732" r="41600" b="14548"/>
          <a:stretch/>
        </p:blipFill>
        <p:spPr>
          <a:xfrm>
            <a:off x="5445224" y="416496"/>
            <a:ext cx="720080" cy="2520280"/>
          </a:xfrm>
          <a:prstGeom prst="rect">
            <a:avLst/>
          </a:prstGeo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kstSylinder 3"/>
          <p:cNvSpPr txBox="1"/>
          <p:nvPr/>
        </p:nvSpPr>
        <p:spPr>
          <a:xfrm>
            <a:off x="260648" y="416496"/>
            <a:ext cx="6192688" cy="9325630"/>
          </a:xfrm>
          <a:prstGeom prst="rect">
            <a:avLst/>
          </a:prstGeom>
          <a:noFill/>
        </p:spPr>
        <p:txBody>
          <a:bodyPr wrap="square" rtlCol="0">
            <a:spAutoFit/>
          </a:bodyPr>
          <a:lstStyle/>
          <a:p>
            <a:r>
              <a:rPr lang="nb-NO" b="1" dirty="0" err="1"/>
              <a:t>Strait</a:t>
            </a:r>
            <a:r>
              <a:rPr lang="nb-NO" b="1" dirty="0"/>
              <a:t> styling  - et langvarig slett hår</a:t>
            </a:r>
            <a:endParaRPr lang="nb-NO" dirty="0"/>
          </a:p>
          <a:p>
            <a:r>
              <a:rPr lang="nb-NO" b="1" dirty="0"/>
              <a:t> </a:t>
            </a:r>
            <a:endParaRPr lang="nb-NO" dirty="0"/>
          </a:p>
          <a:p>
            <a:r>
              <a:rPr lang="nb-NO" sz="1200" b="1" dirty="0"/>
              <a:t>Få et flott glansfullt og sunt hår med Straight </a:t>
            </a:r>
            <a:r>
              <a:rPr lang="nb-NO" sz="1200" b="1" dirty="0" err="1"/>
              <a:t>Therapy</a:t>
            </a:r>
            <a:r>
              <a:rPr lang="nb-NO" sz="1200" b="1" dirty="0"/>
              <a:t>  fra </a:t>
            </a:r>
            <a:r>
              <a:rPr lang="nb-NO" sz="1200" b="1" dirty="0" err="1"/>
              <a:t>Schwarzkopf</a:t>
            </a:r>
            <a:r>
              <a:rPr lang="nb-NO" sz="1200" b="1" dirty="0"/>
              <a:t> Professional.</a:t>
            </a:r>
            <a:endParaRPr lang="nb-NO" sz="1200" dirty="0"/>
          </a:p>
          <a:p>
            <a:r>
              <a:rPr lang="nb-NO" dirty="0"/>
              <a:t> </a:t>
            </a:r>
          </a:p>
          <a:p>
            <a:r>
              <a:rPr lang="nb-NO" sz="1200" b="1" dirty="0" err="1"/>
              <a:t>Strait</a:t>
            </a:r>
            <a:r>
              <a:rPr lang="nb-NO" sz="1200" b="1" dirty="0"/>
              <a:t> </a:t>
            </a:r>
            <a:r>
              <a:rPr lang="nb-NO" sz="1200" b="1" dirty="0" err="1"/>
              <a:t>Therapy</a:t>
            </a:r>
            <a:r>
              <a:rPr lang="nb-NO" sz="1200" b="1" dirty="0"/>
              <a:t> </a:t>
            </a:r>
            <a:r>
              <a:rPr lang="nb-NO" sz="1200" b="1" dirty="0" err="1"/>
              <a:t>protection</a:t>
            </a:r>
            <a:r>
              <a:rPr lang="nb-NO" sz="1200" b="1" dirty="0"/>
              <a:t> </a:t>
            </a:r>
            <a:r>
              <a:rPr lang="nb-NO" sz="1200" b="1" dirty="0" err="1"/>
              <a:t>balancer</a:t>
            </a:r>
            <a:r>
              <a:rPr lang="nb-NO" sz="1200" b="1" dirty="0"/>
              <a:t> (200ml)</a:t>
            </a:r>
            <a:endParaRPr lang="nb-NO" sz="1200" dirty="0"/>
          </a:p>
          <a:p>
            <a:r>
              <a:rPr lang="nb-NO" sz="1200" dirty="0"/>
              <a:t>Balanserer hårets porøse deler </a:t>
            </a:r>
          </a:p>
          <a:p>
            <a:r>
              <a:rPr lang="nb-NO" sz="1200" dirty="0"/>
              <a:t>Hveteprotein reparerer håret fra innsiden</a:t>
            </a:r>
            <a:r>
              <a:rPr lang="nb-NO" sz="1200" dirty="0">
                <a:solidFill>
                  <a:srgbClr val="000000"/>
                </a:solidFill>
                <a:ea typeface="ヒラギノ角ゴ Pro W3" charset="0"/>
                <a:cs typeface="ヒラギノ角ゴ Pro W3" charset="0"/>
              </a:rPr>
              <a:t> strukturomformingsprosess</a:t>
            </a:r>
            <a:endParaRPr lang="nb-NO" sz="1200" dirty="0"/>
          </a:p>
          <a:p>
            <a:r>
              <a:rPr lang="nb-NO" sz="1200" dirty="0"/>
              <a:t>Håret blir glansfullt og livlig</a:t>
            </a:r>
          </a:p>
          <a:p>
            <a:r>
              <a:rPr lang="nb-NO" sz="1200" dirty="0"/>
              <a:t>Enkel å påføre og fordele</a:t>
            </a:r>
          </a:p>
          <a:p>
            <a:r>
              <a:rPr lang="nb-NO" sz="1200" dirty="0"/>
              <a:t> </a:t>
            </a:r>
          </a:p>
          <a:p>
            <a:r>
              <a:rPr lang="en-GB" sz="1200" b="1" dirty="0"/>
              <a:t>Strait Therapy straightening cream (300ml)</a:t>
            </a:r>
            <a:endParaRPr lang="nb-NO" sz="1200" dirty="0"/>
          </a:p>
          <a:p>
            <a:r>
              <a:rPr lang="nb-NO" sz="1200" dirty="0"/>
              <a:t>Silke protein for ultimat glans</a:t>
            </a:r>
          </a:p>
          <a:p>
            <a:r>
              <a:rPr lang="nb-NO" sz="1200" dirty="0"/>
              <a:t>Enkel å påføre</a:t>
            </a:r>
          </a:p>
          <a:p>
            <a:r>
              <a:rPr lang="nb-NO" sz="1200" dirty="0"/>
              <a:t>Opptil to påføringer pr tube</a:t>
            </a:r>
          </a:p>
          <a:p>
            <a:r>
              <a:rPr lang="nb-NO" sz="1200" dirty="0"/>
              <a:t>Kommer i tre styrker ubehandlet (0), behandlet (1) og svært behandlet (2)</a:t>
            </a:r>
          </a:p>
          <a:p>
            <a:r>
              <a:rPr lang="nb-NO" sz="1200" dirty="0"/>
              <a:t> </a:t>
            </a:r>
          </a:p>
          <a:p>
            <a:r>
              <a:rPr lang="nb-NO" sz="1200" b="1" dirty="0" err="1"/>
              <a:t>Strait</a:t>
            </a:r>
            <a:r>
              <a:rPr lang="nb-NO" sz="1200" b="1" dirty="0"/>
              <a:t> </a:t>
            </a:r>
            <a:r>
              <a:rPr lang="nb-NO" sz="1200" b="1" dirty="0" err="1"/>
              <a:t>Therapy</a:t>
            </a:r>
            <a:r>
              <a:rPr lang="nb-NO" sz="1200" b="1" dirty="0"/>
              <a:t> </a:t>
            </a:r>
            <a:r>
              <a:rPr lang="nb-NO" sz="1200" b="1" dirty="0" err="1"/>
              <a:t>neutralizing</a:t>
            </a:r>
            <a:r>
              <a:rPr lang="nb-NO" sz="1200" b="1" dirty="0"/>
              <a:t> </a:t>
            </a:r>
            <a:r>
              <a:rPr lang="nb-NO" sz="1200" b="1" dirty="0" err="1"/>
              <a:t>milk</a:t>
            </a:r>
            <a:r>
              <a:rPr lang="nb-NO" sz="1200" b="1" dirty="0"/>
              <a:t> (1000ml)</a:t>
            </a:r>
            <a:endParaRPr lang="nb-NO" sz="1200" dirty="0"/>
          </a:p>
          <a:p>
            <a:r>
              <a:rPr lang="nb-NO" sz="1200" dirty="0"/>
              <a:t>Klar for bruk og enkel å påføre</a:t>
            </a:r>
          </a:p>
          <a:p>
            <a:r>
              <a:rPr lang="nb-NO" sz="1200" dirty="0"/>
              <a:t>Skånsom mot håret</a:t>
            </a:r>
          </a:p>
          <a:p>
            <a:r>
              <a:rPr lang="nb-NO" sz="1200" dirty="0"/>
              <a:t>Langvarig</a:t>
            </a:r>
          </a:p>
          <a:p>
            <a:r>
              <a:rPr lang="nb-NO" sz="1200" dirty="0"/>
              <a:t>Mild formel</a:t>
            </a:r>
          </a:p>
          <a:p>
            <a:r>
              <a:rPr lang="nb-NO" sz="1200" dirty="0"/>
              <a:t> </a:t>
            </a:r>
          </a:p>
          <a:p>
            <a:r>
              <a:rPr lang="nb-NO" sz="1200" b="1" dirty="0" err="1"/>
              <a:t>Strait</a:t>
            </a:r>
            <a:r>
              <a:rPr lang="nb-NO" sz="1200" b="1" dirty="0"/>
              <a:t> </a:t>
            </a:r>
            <a:r>
              <a:rPr lang="nb-NO" sz="1200" b="1" dirty="0" err="1"/>
              <a:t>Therapy</a:t>
            </a:r>
            <a:r>
              <a:rPr lang="nb-NO" sz="1200" b="1" dirty="0"/>
              <a:t> </a:t>
            </a:r>
            <a:r>
              <a:rPr lang="nb-NO" sz="1200" b="1" dirty="0" err="1"/>
              <a:t>treatment</a:t>
            </a:r>
            <a:r>
              <a:rPr lang="nb-NO" sz="1200" b="1" dirty="0"/>
              <a:t> (500ml)</a:t>
            </a:r>
            <a:endParaRPr lang="nb-NO" sz="1200" dirty="0"/>
          </a:p>
          <a:p>
            <a:r>
              <a:rPr lang="nb-NO" sz="1200" dirty="0"/>
              <a:t>En velduftende kur med oppbyggende vitaminer</a:t>
            </a:r>
          </a:p>
          <a:p>
            <a:r>
              <a:rPr lang="nb-NO" sz="1200" dirty="0"/>
              <a:t>Gir et glansfullt hår med liv</a:t>
            </a:r>
          </a:p>
          <a:p>
            <a:r>
              <a:rPr lang="nb-NO" sz="1200" dirty="0"/>
              <a:t>Håret styrkes</a:t>
            </a:r>
          </a:p>
          <a:p>
            <a:r>
              <a:rPr lang="nb-NO" sz="1200" dirty="0"/>
              <a:t>For salong og videresalg</a:t>
            </a:r>
          </a:p>
          <a:p>
            <a:r>
              <a:rPr lang="nb-NO" sz="1200" dirty="0"/>
              <a:t>  </a:t>
            </a:r>
          </a:p>
          <a:p>
            <a:r>
              <a:rPr lang="nb-NO" sz="1200" dirty="0"/>
              <a:t>En av tre kvinner vil ha og ønsker seg slett hår! </a:t>
            </a:r>
          </a:p>
          <a:p>
            <a:r>
              <a:rPr lang="nb-NO" sz="1200" dirty="0" err="1"/>
              <a:t>Strait</a:t>
            </a:r>
            <a:r>
              <a:rPr lang="nb-NO" sz="1200" dirty="0"/>
              <a:t> </a:t>
            </a:r>
            <a:r>
              <a:rPr lang="nb-NO" sz="1200" dirty="0" err="1"/>
              <a:t>Therapy</a:t>
            </a:r>
            <a:r>
              <a:rPr lang="nb-NO" sz="1200" dirty="0"/>
              <a:t> er innovativt  med  produkter av høy kvalitet. </a:t>
            </a:r>
          </a:p>
          <a:p>
            <a:r>
              <a:rPr lang="nb-NO" sz="1200" dirty="0"/>
              <a:t>Den gir opptil 99% slett hår og varer i inntil 6-8 mnd</a:t>
            </a:r>
          </a:p>
          <a:p>
            <a:endParaRPr lang="nb-NO" sz="1200" dirty="0"/>
          </a:p>
          <a:p>
            <a:r>
              <a:rPr lang="nb-NO" sz="1200" b="1" dirty="0"/>
              <a:t>Resultat: silkeglatt, glinsende langvarig slett hår som er lett å </a:t>
            </a:r>
            <a:r>
              <a:rPr lang="nb-NO" sz="1200" b="1" dirty="0" err="1"/>
              <a:t>style</a:t>
            </a:r>
            <a:r>
              <a:rPr lang="nb-NO" sz="1200" b="1" dirty="0"/>
              <a:t>!</a:t>
            </a:r>
            <a:endParaRPr lang="nb-NO" sz="1200" dirty="0"/>
          </a:p>
          <a:p>
            <a:r>
              <a:rPr lang="nb-NO" sz="1200" b="1" dirty="0" err="1"/>
              <a:t>Strait</a:t>
            </a:r>
            <a:r>
              <a:rPr lang="nb-NO" sz="1200" b="1" dirty="0"/>
              <a:t> </a:t>
            </a:r>
            <a:r>
              <a:rPr lang="nb-NO" sz="1200" b="1" dirty="0" err="1"/>
              <a:t>Therapy</a:t>
            </a:r>
            <a:r>
              <a:rPr lang="nb-NO" sz="1200" dirty="0"/>
              <a:t> har en </a:t>
            </a:r>
            <a:r>
              <a:rPr lang="nb-NO" sz="1200" dirty="0" err="1"/>
              <a:t>ph-verdi</a:t>
            </a:r>
            <a:r>
              <a:rPr lang="nb-NO" sz="1200" dirty="0"/>
              <a:t> som er nær nøytral, altså 5,5. Og inneholder </a:t>
            </a:r>
            <a:r>
              <a:rPr lang="nb-NO" sz="1200" dirty="0" err="1"/>
              <a:t>Thioglycoltate</a:t>
            </a:r>
            <a:r>
              <a:rPr lang="nb-NO" sz="1200" dirty="0"/>
              <a:t> som også kalles permanent salt. </a:t>
            </a:r>
            <a:r>
              <a:rPr lang="nb-NO" sz="1200" dirty="0" err="1"/>
              <a:t>Thioglycolate</a:t>
            </a:r>
            <a:r>
              <a:rPr lang="nb-NO" sz="1200" dirty="0"/>
              <a:t> forandrer bindingene i håret.  </a:t>
            </a:r>
            <a:r>
              <a:rPr lang="nb-NO" sz="1200" dirty="0" err="1"/>
              <a:t>Strait</a:t>
            </a:r>
            <a:r>
              <a:rPr lang="nb-NO" sz="1200" dirty="0"/>
              <a:t> </a:t>
            </a:r>
            <a:r>
              <a:rPr lang="nb-NO" sz="1200" dirty="0" err="1"/>
              <a:t>Therapy</a:t>
            </a:r>
            <a:r>
              <a:rPr lang="nb-NO" sz="1200" dirty="0"/>
              <a:t>  er snill mot håret, men svakere enn hva en </a:t>
            </a:r>
            <a:r>
              <a:rPr lang="nb-NO" sz="1200" dirty="0" err="1"/>
              <a:t>relaxer</a:t>
            </a:r>
            <a:r>
              <a:rPr lang="nb-NO" sz="1200" dirty="0"/>
              <a:t> er (</a:t>
            </a:r>
            <a:r>
              <a:rPr lang="nb-NO" sz="1200" dirty="0" err="1"/>
              <a:t>relaxer</a:t>
            </a:r>
            <a:r>
              <a:rPr lang="nb-NO" sz="1200" dirty="0"/>
              <a:t> har sur </a:t>
            </a:r>
            <a:r>
              <a:rPr lang="nb-NO" sz="1200" dirty="0" err="1"/>
              <a:t>ph</a:t>
            </a:r>
            <a:r>
              <a:rPr lang="nb-NO" sz="1200" dirty="0"/>
              <a:t> som bryter hårets kvalitet ned). Den er  ideell for krøllete hår, enten det er kraftig eller myk krøll, den anbefales ikke å bruke på afro hår.</a:t>
            </a:r>
          </a:p>
          <a:p>
            <a:endParaRPr lang="nb-NO" sz="1200" dirty="0"/>
          </a:p>
          <a:p>
            <a:r>
              <a:rPr lang="nb-NO" sz="1200" dirty="0"/>
              <a:t>Den er skånsom med hveteprotein og glansfull med silkeprotein. </a:t>
            </a:r>
          </a:p>
          <a:p>
            <a:r>
              <a:rPr lang="nb-NO" sz="1200" dirty="0"/>
              <a:t> </a:t>
            </a:r>
          </a:p>
          <a:p>
            <a:r>
              <a:rPr lang="nb-NO" sz="1200" dirty="0"/>
              <a:t>Den kan sammenlignes med en permanent fordi det kreves nøytralisering og fiksering.</a:t>
            </a:r>
          </a:p>
          <a:p>
            <a:r>
              <a:rPr lang="nb-NO" sz="1200" dirty="0"/>
              <a:t> </a:t>
            </a:r>
          </a:p>
          <a:p>
            <a:r>
              <a:rPr lang="nb-NO" sz="1200" dirty="0"/>
              <a:t>Den er enkel å forholde seg til i forhold til hårets kvalitet og porøsitet da den kommer i tre styrker. Varigheten blir forlenget ved bruk av glattetang med termostat.</a:t>
            </a:r>
          </a:p>
          <a:p>
            <a:endParaRPr lang="nb-NO" sz="1200" dirty="0"/>
          </a:p>
          <a:p>
            <a:endParaRPr lang="nb-NO" sz="1200" dirty="0"/>
          </a:p>
          <a:p>
            <a:endParaRPr lang="nb-NO" sz="1200" dirty="0"/>
          </a:p>
        </p:txBody>
      </p:sp>
      <p:pic>
        <p:nvPicPr>
          <p:cNvPr id="2" name="Bilde 1"/>
          <p:cNvPicPr>
            <a:picLocks noChangeAspect="1"/>
          </p:cNvPicPr>
          <p:nvPr/>
        </p:nvPicPr>
        <p:blipFill rotWithShape="1">
          <a:blip r:embed="rId2" cstate="print">
            <a:extLst>
              <a:ext uri="{28A0092B-C50C-407E-A947-70E740481C1C}">
                <a14:useLocalDpi xmlns:a14="http://schemas.microsoft.com/office/drawing/2010/main" val="0"/>
              </a:ext>
            </a:extLst>
          </a:blip>
          <a:srcRect l="39500" t="43702" r="41600" b="6799"/>
          <a:stretch/>
        </p:blipFill>
        <p:spPr>
          <a:xfrm>
            <a:off x="4999522" y="1352600"/>
            <a:ext cx="451510" cy="1379614"/>
          </a:xfrm>
          <a:prstGeom prst="rect">
            <a:avLst/>
          </a:prstGeom>
        </p:spPr>
      </p:pic>
      <p:pic>
        <p:nvPicPr>
          <p:cNvPr id="3" name="Bilde 2"/>
          <p:cNvPicPr>
            <a:picLocks noChangeAspect="1"/>
          </p:cNvPicPr>
          <p:nvPr/>
        </p:nvPicPr>
        <p:blipFill rotWithShape="1">
          <a:blip r:embed="rId3" cstate="print">
            <a:extLst>
              <a:ext uri="{28A0092B-C50C-407E-A947-70E740481C1C}">
                <a14:useLocalDpi xmlns:a14="http://schemas.microsoft.com/office/drawing/2010/main" val="0"/>
              </a:ext>
            </a:extLst>
          </a:blip>
          <a:srcRect l="33112" t="68825" r="31188" b="5075"/>
          <a:stretch/>
        </p:blipFill>
        <p:spPr>
          <a:xfrm>
            <a:off x="4972829" y="4973186"/>
            <a:ext cx="794872" cy="677979"/>
          </a:xfrm>
          <a:prstGeom prst="rect">
            <a:avLst/>
          </a:prstGeom>
        </p:spPr>
      </p:pic>
      <p:pic>
        <p:nvPicPr>
          <p:cNvPr id="5" name="Bilde 4"/>
          <p:cNvPicPr>
            <a:picLocks noChangeAspect="1"/>
          </p:cNvPicPr>
          <p:nvPr/>
        </p:nvPicPr>
        <p:blipFill rotWithShape="1">
          <a:blip r:embed="rId4" cstate="print">
            <a:extLst>
              <a:ext uri="{28A0092B-C50C-407E-A947-70E740481C1C}">
                <a14:useLocalDpi xmlns:a14="http://schemas.microsoft.com/office/drawing/2010/main" val="0"/>
              </a:ext>
            </a:extLst>
          </a:blip>
          <a:srcRect l="37225" t="22850" r="34425" b="6051"/>
          <a:stretch/>
        </p:blipFill>
        <p:spPr>
          <a:xfrm>
            <a:off x="5887708" y="2915101"/>
            <a:ext cx="622666" cy="1821875"/>
          </a:xfrm>
          <a:prstGeom prst="rect">
            <a:avLst/>
          </a:prstGeom>
        </p:spPr>
      </p:pic>
      <p:pic>
        <p:nvPicPr>
          <p:cNvPr id="6" name="Bilde 5"/>
          <p:cNvPicPr>
            <a:picLocks noChangeAspect="1"/>
          </p:cNvPicPr>
          <p:nvPr/>
        </p:nvPicPr>
        <p:blipFill rotWithShape="1">
          <a:blip r:embed="rId5" cstate="print">
            <a:extLst>
              <a:ext uri="{28A0092B-C50C-407E-A947-70E740481C1C}">
                <a14:useLocalDpi xmlns:a14="http://schemas.microsoft.com/office/drawing/2010/main" val="0"/>
              </a:ext>
            </a:extLst>
          </a:blip>
          <a:srcRect l="37138" t="27276" r="37662" b="5624"/>
          <a:stretch/>
        </p:blipFill>
        <p:spPr>
          <a:xfrm>
            <a:off x="4972829" y="3243418"/>
            <a:ext cx="478203" cy="1485546"/>
          </a:xfrm>
          <a:prstGeom prst="rect">
            <a:avLst/>
          </a:prstGeom>
        </p:spPr>
      </p:pic>
      <p:pic>
        <p:nvPicPr>
          <p:cNvPr id="7" name="Bilde 6"/>
          <p:cNvPicPr>
            <a:picLocks noChangeAspect="1"/>
          </p:cNvPicPr>
          <p:nvPr/>
        </p:nvPicPr>
        <p:blipFill rotWithShape="1">
          <a:blip r:embed="rId6" cstate="print">
            <a:extLst>
              <a:ext uri="{28A0092B-C50C-407E-A947-70E740481C1C}">
                <a14:useLocalDpi xmlns:a14="http://schemas.microsoft.com/office/drawing/2010/main" val="0"/>
              </a:ext>
            </a:extLst>
          </a:blip>
          <a:srcRect l="39151" t="29901" r="36699" b="5624"/>
          <a:stretch/>
        </p:blipFill>
        <p:spPr>
          <a:xfrm>
            <a:off x="5451032" y="3368824"/>
            <a:ext cx="436676" cy="1360140"/>
          </a:xfrm>
          <a:prstGeom prst="rect">
            <a:avLst/>
          </a:prstGeom>
        </p:spPr>
      </p:pic>
    </p:spTree>
  </p:cSld>
  <p:clrMapOvr>
    <a:masterClrMapping/>
  </p:clrMapOvr>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1164</TotalTime>
  <Words>1207</Words>
  <Application>Microsoft Office PowerPoint</Application>
  <PresentationFormat>A4 (210 x 297 mm)</PresentationFormat>
  <Paragraphs>380</Paragraphs>
  <Slides>12</Slides>
  <Notes>0</Notes>
  <HiddenSlides>0</HiddenSlides>
  <MMClips>0</MMClips>
  <ScaleCrop>false</ScaleCrop>
  <HeadingPairs>
    <vt:vector size="6" baseType="variant">
      <vt:variant>
        <vt:lpstr>Brukte skrifter</vt:lpstr>
      </vt:variant>
      <vt:variant>
        <vt:i4>6</vt:i4>
      </vt:variant>
      <vt:variant>
        <vt:lpstr>Tema</vt:lpstr>
      </vt:variant>
      <vt:variant>
        <vt:i4>1</vt:i4>
      </vt:variant>
      <vt:variant>
        <vt:lpstr>Lysbildetitler</vt:lpstr>
      </vt:variant>
      <vt:variant>
        <vt:i4>12</vt:i4>
      </vt:variant>
    </vt:vector>
  </HeadingPairs>
  <TitlesOfParts>
    <vt:vector size="19" baseType="lpstr">
      <vt:lpstr>MS Mincho</vt:lpstr>
      <vt:lpstr>ＭＳ Ｐゴシック</vt:lpstr>
      <vt:lpstr>Arial</vt:lpstr>
      <vt:lpstr>Calibri</vt:lpstr>
      <vt:lpstr>Lucida Sans</vt:lpstr>
      <vt:lpstr>ヒラギノ角ゴ Pro W3</vt:lpstr>
      <vt:lpstr>Office-tema</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lpstr>PowerPoint-presentasjon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Lysbilde 1</dc:title>
  <dc:creator>anne</dc:creator>
  <cp:lastModifiedBy>Anne Niklasson</cp:lastModifiedBy>
  <cp:revision>62</cp:revision>
  <cp:lastPrinted>2018-11-08T13:03:56Z</cp:lastPrinted>
  <dcterms:created xsi:type="dcterms:W3CDTF">2011-12-13T20:56:25Z</dcterms:created>
  <dcterms:modified xsi:type="dcterms:W3CDTF">2018-11-08T13:04:25Z</dcterms:modified>
</cp:coreProperties>
</file>