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2" r:id="rId4"/>
    <p:sldId id="268" r:id="rId5"/>
    <p:sldId id="262" r:id="rId6"/>
    <p:sldId id="265" r:id="rId7"/>
    <p:sldId id="263" r:id="rId8"/>
    <p:sldId id="264" r:id="rId9"/>
    <p:sldId id="269" r:id="rId10"/>
    <p:sldId id="270" r:id="rId11"/>
    <p:sldId id="260" r:id="rId12"/>
    <p:sldId id="261" r:id="rId13"/>
    <p:sldId id="266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BB1D0-EED9-805F-91EF-0C95F8374723}" v="2497" dt="2025-02-26T12:34:39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9946" y="1622488"/>
            <a:ext cx="9145270" cy="1639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8539" y="4054729"/>
            <a:ext cx="10154920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43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38926" y="242950"/>
            <a:ext cx="2868295" cy="0"/>
          </a:xfrm>
          <a:custGeom>
            <a:avLst/>
            <a:gdLst/>
            <a:ahLst/>
            <a:cxnLst/>
            <a:rect l="l" t="t" r="r" b="b"/>
            <a:pathLst>
              <a:path w="2868295">
                <a:moveTo>
                  <a:pt x="0" y="0"/>
                </a:moveTo>
                <a:lnTo>
                  <a:pt x="286791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91676" y="242950"/>
            <a:ext cx="2864485" cy="0"/>
          </a:xfrm>
          <a:custGeom>
            <a:avLst/>
            <a:gdLst/>
            <a:ahLst/>
            <a:cxnLst/>
            <a:rect l="l" t="t" r="r" b="b"/>
            <a:pathLst>
              <a:path w="2864484">
                <a:moveTo>
                  <a:pt x="0" y="0"/>
                </a:moveTo>
                <a:lnTo>
                  <a:pt x="286435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2887" y="242950"/>
            <a:ext cx="5815965" cy="0"/>
          </a:xfrm>
          <a:custGeom>
            <a:avLst/>
            <a:gdLst/>
            <a:ahLst/>
            <a:cxnLst/>
            <a:rect l="l" t="t" r="r" b="b"/>
            <a:pathLst>
              <a:path w="5815965">
                <a:moveTo>
                  <a:pt x="0" y="0"/>
                </a:moveTo>
                <a:lnTo>
                  <a:pt x="581564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33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2619" y="1540192"/>
            <a:ext cx="3734434" cy="437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08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7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02" y="227266"/>
            <a:ext cx="6013132" cy="61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2019300"/>
            <a:ext cx="5324475" cy="312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7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c1YA8EZQm4Y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3ucfKv2YbU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wS5aCGLx5Z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E396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6276975"/>
            <a:ext cx="895350" cy="3429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2887" y="242950"/>
            <a:ext cx="5815965" cy="0"/>
          </a:xfrm>
          <a:custGeom>
            <a:avLst/>
            <a:gdLst/>
            <a:ahLst/>
            <a:cxnLst/>
            <a:rect l="l" t="t" r="r" b="b"/>
            <a:pathLst>
              <a:path w="5815965">
                <a:moveTo>
                  <a:pt x="0" y="0"/>
                </a:moveTo>
                <a:lnTo>
                  <a:pt x="581564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93115"/>
            <a:ext cx="2764155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Dyson</a:t>
            </a:r>
            <a:r>
              <a:rPr kumimoji="0" sz="8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Holdings</a:t>
            </a:r>
            <a:r>
              <a:rPr kumimoji="0" sz="8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Pte.</a:t>
            </a:r>
            <a:r>
              <a:rPr kumimoji="0" sz="8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Ltd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©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Dyson</a:t>
            </a:r>
            <a:r>
              <a:rPr kumimoji="0" sz="8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2024.</a:t>
            </a:r>
            <a:r>
              <a:rPr kumimoji="0" sz="8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sz="8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contents</a:t>
            </a:r>
            <a:r>
              <a:rPr kumimoji="0" sz="8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this</a:t>
            </a:r>
            <a:r>
              <a:rPr kumimoji="0" sz="8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document</a:t>
            </a:r>
            <a:r>
              <a:rPr kumimoji="0" sz="8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are</a:t>
            </a:r>
            <a:r>
              <a:rPr kumimoji="0" sz="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confidential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8926" y="242950"/>
            <a:ext cx="2868295" cy="0"/>
          </a:xfrm>
          <a:custGeom>
            <a:avLst/>
            <a:gdLst/>
            <a:ahLst/>
            <a:cxnLst/>
            <a:rect l="l" t="t" r="r" b="b"/>
            <a:pathLst>
              <a:path w="2868295">
                <a:moveTo>
                  <a:pt x="0" y="0"/>
                </a:moveTo>
                <a:lnTo>
                  <a:pt x="286791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91676" y="242950"/>
            <a:ext cx="2864485" cy="0"/>
          </a:xfrm>
          <a:custGeom>
            <a:avLst/>
            <a:gdLst/>
            <a:ahLst/>
            <a:cxnLst/>
            <a:rect l="l" t="t" r="r" b="b"/>
            <a:pathLst>
              <a:path w="2864484">
                <a:moveTo>
                  <a:pt x="0" y="0"/>
                </a:moveTo>
                <a:lnTo>
                  <a:pt x="286435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325" y="282892"/>
            <a:ext cx="3892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cs typeface="Tahoma"/>
              </a:rPr>
              <a:t>BEAUTY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504" y="1951418"/>
            <a:ext cx="6337300" cy="693780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  <a:defRPr/>
            </a:pPr>
            <a:r>
              <a:rPr lang="sv-SE" sz="4400" b="1" kern="0" spc="-185" dirty="0" err="1">
                <a:solidFill>
                  <a:srgbClr val="FFFFFF"/>
                </a:solidFill>
                <a:latin typeface="Tahoma"/>
                <a:cs typeface="Tahoma"/>
              </a:rPr>
              <a:t>Airstrait</a:t>
            </a:r>
            <a:r>
              <a:rPr lang="sv-SE" sz="4400" b="1" kern="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sv-SE" sz="4400" b="1" kern="0" spc="-185" dirty="0" err="1">
                <a:solidFill>
                  <a:srgbClr val="FFFFFF"/>
                </a:solidFill>
                <a:latin typeface="Tahoma"/>
                <a:cs typeface="Tahoma"/>
              </a:rPr>
              <a:t>styler</a:t>
            </a:r>
            <a:r>
              <a:rPr lang="sv-SE" sz="4400" b="1" kern="0" spc="-18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evice&#10;&#10;AI-generated content may be incorrect.">
            <a:extLst>
              <a:ext uri="{FF2B5EF4-FFF2-40B4-BE49-F238E27FC236}">
                <a16:creationId xmlns:a16="http://schemas.microsoft.com/office/drawing/2014/main" id="{6B66C951-F511-332C-B220-2429F07B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7" r="-101"/>
          <a:stretch/>
        </p:blipFill>
        <p:spPr>
          <a:xfrm>
            <a:off x="2615164" y="329046"/>
            <a:ext cx="9576697" cy="655493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CBA3E5-101F-9F3A-358B-38B4DB726DD8}"/>
              </a:ext>
            </a:extLst>
          </p:cNvPr>
          <p:cNvSpPr txBox="1">
            <a:spLocks/>
          </p:cNvSpPr>
          <p:nvPr/>
        </p:nvSpPr>
        <p:spPr>
          <a:xfrm>
            <a:off x="159702" y="227266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ysClr val="windowText" lastClr="000000"/>
                </a:solidFill>
                <a:latin typeface="DysonFutura"/>
                <a:ea typeface="Tahoma"/>
              </a:rPr>
              <a:t>Spesifikasjoner</a:t>
            </a:r>
            <a:endParaRPr lang="en-US" sz="2400" kern="0" dirty="0">
              <a:solidFill>
                <a:sysClr val="windowText" lastClr="000000"/>
              </a:solidFill>
              <a:latin typeface="DysonFutur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389B49-1D4C-982C-2FE6-F47516428588}"/>
              </a:ext>
            </a:extLst>
          </p:cNvPr>
          <p:cNvSpPr/>
          <p:nvPr/>
        </p:nvSpPr>
        <p:spPr>
          <a:xfrm>
            <a:off x="5622638" y="3088409"/>
            <a:ext cx="2759362" cy="3763818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hair straightener&#10;&#10;AI-generated content may be incorrect.">
            <a:extLst>
              <a:ext uri="{FF2B5EF4-FFF2-40B4-BE49-F238E27FC236}">
                <a16:creationId xmlns:a16="http://schemas.microsoft.com/office/drawing/2014/main" id="{5434983B-1FEB-6410-ABCC-2FB5D855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288" y="2862406"/>
            <a:ext cx="6189518" cy="34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A441B4-0ECF-7858-6B84-79577930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" r="2945" b="4178"/>
          <a:stretch/>
        </p:blipFill>
        <p:spPr>
          <a:xfrm>
            <a:off x="2427575" y="1624445"/>
            <a:ext cx="8678868" cy="381700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7883D3C1-8056-3660-6B5E-8B1898B3A2B6}"/>
              </a:ext>
            </a:extLst>
          </p:cNvPr>
          <p:cNvSpPr txBox="1">
            <a:spLocks/>
          </p:cNvSpPr>
          <p:nvPr/>
        </p:nvSpPr>
        <p:spPr>
          <a:xfrm>
            <a:off x="656413" y="249843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DysonFutura"/>
                <a:ea typeface="Tahoma"/>
              </a:rPr>
              <a:t>INNHOLD</a:t>
            </a:r>
          </a:p>
        </p:txBody>
      </p:sp>
    </p:spTree>
    <p:extLst>
      <p:ext uri="{BB962C8B-B14F-4D97-AF65-F5344CB8AC3E}">
        <p14:creationId xmlns:p14="http://schemas.microsoft.com/office/powerpoint/2010/main" val="74696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nger pressing a red button&#10;&#10;AI-generated content may be incorrect.">
            <a:extLst>
              <a:ext uri="{FF2B5EF4-FFF2-40B4-BE49-F238E27FC236}">
                <a16:creationId xmlns:a16="http://schemas.microsoft.com/office/drawing/2014/main" id="{0324C79C-A2AC-21FD-2D59-D3BD5165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3" t="31346" r="54454" b="18910"/>
          <a:stretch/>
        </p:blipFill>
        <p:spPr>
          <a:xfrm>
            <a:off x="683202" y="2310678"/>
            <a:ext cx="4408228" cy="2525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99645-5808-AA54-B97C-E8B68E73624C}"/>
              </a:ext>
            </a:extLst>
          </p:cNvPr>
          <p:cNvSpPr txBox="1"/>
          <p:nvPr/>
        </p:nvSpPr>
        <p:spPr>
          <a:xfrm>
            <a:off x="161059" y="819149"/>
            <a:ext cx="119651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/>
              <a:t>Mer enn en kontakt</a:t>
            </a:r>
          </a:p>
          <a:p>
            <a:r>
              <a:rPr lang="nb-NO" b="1" dirty="0"/>
              <a:t>PRCD-adapteren</a:t>
            </a:r>
            <a:r>
              <a:rPr lang="nb-NO" dirty="0"/>
              <a:t> (Portable Residual </a:t>
            </a:r>
            <a:r>
              <a:rPr lang="nb-NO" dirty="0" err="1"/>
              <a:t>Current</a:t>
            </a:r>
            <a:r>
              <a:rPr lang="nb-NO" dirty="0"/>
              <a:t> Device) er utviklet for din sikkerhet når du bruker </a:t>
            </a:r>
            <a:r>
              <a:rPr lang="nb-NO" b="1" dirty="0" err="1"/>
              <a:t>Dyson</a:t>
            </a:r>
            <a:r>
              <a:rPr lang="nb-NO" b="1" dirty="0"/>
              <a:t> </a:t>
            </a:r>
            <a:r>
              <a:rPr lang="nb-NO" b="1" dirty="0" err="1"/>
              <a:t>Airstrait</a:t>
            </a:r>
            <a:r>
              <a:rPr lang="nb-NO" b="1" dirty="0"/>
              <a:t>™-rettetangen</a:t>
            </a:r>
            <a:r>
              <a:rPr lang="nb-NO" dirty="0"/>
              <a:t>. </a:t>
            </a:r>
            <a:r>
              <a:rPr lang="nb-NO" dirty="0" err="1"/>
              <a:t>Dysons</a:t>
            </a:r>
            <a:r>
              <a:rPr lang="nb-NO" dirty="0"/>
              <a:t> ingeniører designet kontakten slik at den inneholder viktige elektroniske komponenter. Ved å flytte dette til kontakten reduserte de vekten og volumet på selve maskinen.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71E94-6470-AF9A-7B1A-1E7D5C7023E0}"/>
              </a:ext>
            </a:extLst>
          </p:cNvPr>
          <p:cNvSpPr txBox="1"/>
          <p:nvPr/>
        </p:nvSpPr>
        <p:spPr>
          <a:xfrm>
            <a:off x="680605" y="4940878"/>
            <a:ext cx="441440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b="1" dirty="0"/>
              <a:t>Derfor trenger du en bærbar jordfeilbryter (PRCD)</a:t>
            </a:r>
          </a:p>
          <a:p>
            <a:pPr algn="ctr"/>
            <a:r>
              <a:rPr lang="nb-NO" sz="1400" dirty="0"/>
              <a:t>Rettetangens kraftige lufttørketeknologi for å rette håret fra vått til tørt krever en </a:t>
            </a:r>
            <a:r>
              <a:rPr lang="nb-NO" sz="1400" b="1" dirty="0"/>
              <a:t>PRCD-adapter</a:t>
            </a:r>
            <a:r>
              <a:rPr lang="nb-NO" sz="1400" dirty="0"/>
              <a:t> for å </a:t>
            </a:r>
            <a:r>
              <a:rPr lang="nb-NO" sz="1400" dirty="0" err="1"/>
              <a:t>sikkerhetsteste</a:t>
            </a:r>
            <a:r>
              <a:rPr lang="nb-NO" sz="1400" dirty="0"/>
              <a:t> strømmen. Slike kontakter brukes i mange elektriske apparater, spesielt i nærheten av </a:t>
            </a:r>
            <a:r>
              <a:rPr lang="nb-NO" sz="1400" b="1" dirty="0"/>
              <a:t>vann eller vanndamp</a:t>
            </a:r>
            <a:r>
              <a:rPr lang="nb-NO" sz="1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F9C3-5D06-7216-80DE-062C43502EEF}"/>
              </a:ext>
            </a:extLst>
          </p:cNvPr>
          <p:cNvSpPr txBox="1"/>
          <p:nvPr/>
        </p:nvSpPr>
        <p:spPr>
          <a:xfrm>
            <a:off x="6499514" y="4940877"/>
            <a:ext cx="454429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b="1" dirty="0"/>
              <a:t>Hva det betyr for din </a:t>
            </a:r>
            <a:r>
              <a:rPr lang="nb-NO" sz="1400" b="1" dirty="0" err="1"/>
              <a:t>stylingrutine</a:t>
            </a:r>
            <a:endParaRPr lang="nb-NO" sz="1400" b="1" dirty="0"/>
          </a:p>
          <a:p>
            <a:pPr algn="ctr"/>
            <a:r>
              <a:rPr lang="nb-NO" sz="1400" dirty="0"/>
              <a:t>For din sikkerhet trykker du på </a:t>
            </a:r>
            <a:r>
              <a:rPr lang="nb-NO" sz="1400" b="1" dirty="0"/>
              <a:t>TEST</a:t>
            </a:r>
            <a:r>
              <a:rPr lang="nb-NO" sz="1400" dirty="0"/>
              <a:t> og </a:t>
            </a:r>
            <a:r>
              <a:rPr lang="nb-NO" sz="1400" b="1" dirty="0"/>
              <a:t>RESET</a:t>
            </a:r>
            <a:r>
              <a:rPr lang="nb-NO" sz="1400" dirty="0"/>
              <a:t> hver gang før du bruker </a:t>
            </a:r>
            <a:r>
              <a:rPr lang="nb-NO" sz="1400" b="1" dirty="0" err="1"/>
              <a:t>Dyson</a:t>
            </a:r>
            <a:r>
              <a:rPr lang="nb-NO" sz="1400" b="1" dirty="0"/>
              <a:t> </a:t>
            </a:r>
            <a:r>
              <a:rPr lang="nb-NO" sz="1400" b="1" dirty="0" err="1"/>
              <a:t>Airstrait</a:t>
            </a:r>
            <a:r>
              <a:rPr lang="nb-NO" sz="1400" b="1" dirty="0"/>
              <a:t>™-rettetangen</a:t>
            </a:r>
            <a:r>
              <a:rPr lang="nb-NO" sz="1400" dirty="0"/>
              <a:t>. Se trinn-for-trinn-instruksjonene i bruksanvisningen.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796C5-65BE-B4E5-06DE-D2D12486BF82}"/>
              </a:ext>
            </a:extLst>
          </p:cNvPr>
          <p:cNvSpPr txBox="1"/>
          <p:nvPr/>
        </p:nvSpPr>
        <p:spPr>
          <a:xfrm>
            <a:off x="8026400" y="6450510"/>
            <a:ext cx="393199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100" dirty="0"/>
              <a:t>Adapteren er H71 mm x L150 mm x B41 mm stor.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627E408-8CA0-E6DB-B070-96BB064AAE23}"/>
              </a:ext>
            </a:extLst>
          </p:cNvPr>
          <p:cNvSpPr txBox="1">
            <a:spLocks/>
          </p:cNvSpPr>
          <p:nvPr/>
        </p:nvSpPr>
        <p:spPr>
          <a:xfrm>
            <a:off x="161059" y="212773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DysonFutura"/>
                <a:ea typeface="Tahoma"/>
              </a:rPr>
              <a:t>PRCD adapter </a:t>
            </a:r>
          </a:p>
        </p:txBody>
      </p:sp>
      <p:pic>
        <p:nvPicPr>
          <p:cNvPr id="11" name="Picture 10" descr="A finger pressing a red button&#10;&#10;AI-generated content may be incorrect.">
            <a:extLst>
              <a:ext uri="{FF2B5EF4-FFF2-40B4-BE49-F238E27FC236}">
                <a16:creationId xmlns:a16="http://schemas.microsoft.com/office/drawing/2014/main" id="{916118F6-BCA6-73D8-1673-521928C8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71" t="31175" r="9505" b="19147"/>
          <a:stretch/>
        </p:blipFill>
        <p:spPr>
          <a:xfrm>
            <a:off x="6502112" y="2319337"/>
            <a:ext cx="4454698" cy="25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to maintain your Dyson Airstrait™ straightener">
            <a:hlinkClick r:id="" action="ppaction://media"/>
            <a:extLst>
              <a:ext uri="{FF2B5EF4-FFF2-40B4-BE49-F238E27FC236}">
                <a16:creationId xmlns:a16="http://schemas.microsoft.com/office/drawing/2014/main" id="{1815F372-86A6-8F99-31F1-5ACDBEDA32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125" y="901700"/>
            <a:ext cx="9710738" cy="54864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B8C394A-6E15-ABF0-25A3-9C8602AA4DE5}"/>
              </a:ext>
            </a:extLst>
          </p:cNvPr>
          <p:cNvSpPr txBox="1">
            <a:spLocks/>
          </p:cNvSpPr>
          <p:nvPr/>
        </p:nvSpPr>
        <p:spPr>
          <a:xfrm>
            <a:off x="159702" y="227266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ysClr val="windowText" lastClr="000000"/>
                </a:solidFill>
                <a:latin typeface="DysonFutura"/>
                <a:ea typeface="Tahoma"/>
              </a:rPr>
              <a:t>Rengöring</a:t>
            </a:r>
            <a:r>
              <a:rPr lang="en-US" sz="2400" kern="0" dirty="0">
                <a:solidFill>
                  <a:sysClr val="windowText" lastClr="000000"/>
                </a:solidFill>
                <a:latin typeface="DysonFutura"/>
                <a:ea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08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FE1E0C-2738-3B55-FF48-3B951A85C5B8}"/>
              </a:ext>
            </a:extLst>
          </p:cNvPr>
          <p:cNvSpPr txBox="1"/>
          <p:nvPr/>
        </p:nvSpPr>
        <p:spPr>
          <a:xfrm>
            <a:off x="646481" y="1433689"/>
            <a:ext cx="1004409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/>
              <a:t>Kan jeg bruke </a:t>
            </a:r>
            <a:r>
              <a:rPr lang="nb-NO" b="1" dirty="0" err="1"/>
              <a:t>Dyson</a:t>
            </a:r>
            <a:r>
              <a:rPr lang="nb-NO" b="1" dirty="0"/>
              <a:t> </a:t>
            </a:r>
            <a:r>
              <a:rPr lang="nb-NO" b="1" dirty="0" err="1"/>
              <a:t>Airstrait</a:t>
            </a:r>
            <a:r>
              <a:rPr lang="nb-NO" b="1" dirty="0"/>
              <a:t> på tørt hår?</a:t>
            </a:r>
          </a:p>
          <a:p>
            <a:r>
              <a:rPr lang="nb-NO" dirty="0"/>
              <a:t>Ja, du kan bruke </a:t>
            </a:r>
            <a:r>
              <a:rPr lang="nb-NO" b="1" dirty="0" err="1"/>
              <a:t>Dyson</a:t>
            </a:r>
            <a:r>
              <a:rPr lang="nb-NO" b="1" dirty="0"/>
              <a:t> </a:t>
            </a:r>
            <a:r>
              <a:rPr lang="nb-NO" b="1" dirty="0" err="1"/>
              <a:t>Airstrait</a:t>
            </a:r>
            <a:r>
              <a:rPr lang="nb-NO" b="1" dirty="0"/>
              <a:t>™</a:t>
            </a:r>
            <a:r>
              <a:rPr lang="nb-NO" dirty="0"/>
              <a:t> for å </a:t>
            </a:r>
            <a:r>
              <a:rPr lang="nb-NO" dirty="0" err="1"/>
              <a:t>freshe</a:t>
            </a:r>
            <a:r>
              <a:rPr lang="nb-NO" dirty="0"/>
              <a:t> opp håret og frisyren selv om håret er tørt. For å bruke den på tørt hår, velger du </a:t>
            </a:r>
            <a:r>
              <a:rPr lang="nb-NO" b="1" dirty="0"/>
              <a:t>Dry mode</a:t>
            </a:r>
            <a:r>
              <a:rPr lang="nb-NO" dirty="0"/>
              <a:t> og deretter en av de forhåndsinnstilte temperaturene, avhengig av hårtype og ønsket frisyre.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Slår den seg av hvis jeg lar den stå på?</a:t>
            </a:r>
          </a:p>
          <a:p>
            <a:r>
              <a:rPr lang="nb-NO" dirty="0"/>
              <a:t>Din </a:t>
            </a:r>
            <a:r>
              <a:rPr lang="nb-NO" b="1" dirty="0" err="1"/>
              <a:t>Dyson</a:t>
            </a:r>
            <a:r>
              <a:rPr lang="nb-NO" b="1" dirty="0"/>
              <a:t> </a:t>
            </a:r>
            <a:r>
              <a:rPr lang="nb-NO" b="1" dirty="0" err="1"/>
              <a:t>Airstrait</a:t>
            </a:r>
            <a:r>
              <a:rPr lang="nb-NO" b="1" dirty="0"/>
              <a:t>™</a:t>
            </a:r>
            <a:r>
              <a:rPr lang="nb-NO" dirty="0"/>
              <a:t> går automatisk i </a:t>
            </a:r>
            <a:r>
              <a:rPr lang="nb-NO" b="1" dirty="0"/>
              <a:t>standby-modus</a:t>
            </a:r>
            <a:r>
              <a:rPr lang="nb-NO" dirty="0"/>
              <a:t> etter </a:t>
            </a:r>
            <a:r>
              <a:rPr lang="nb-NO" b="1" dirty="0"/>
              <a:t>fem minutter</a:t>
            </a:r>
            <a:r>
              <a:rPr lang="nb-NO" dirty="0"/>
              <a:t> med inaktivitet hvis armene er åpne, eller etter </a:t>
            </a:r>
            <a:r>
              <a:rPr lang="nb-NO" b="1" dirty="0"/>
              <a:t>tre minutter</a:t>
            </a:r>
            <a:r>
              <a:rPr lang="nb-NO" dirty="0"/>
              <a:t> hvis armene er låst. </a:t>
            </a:r>
            <a:r>
              <a:rPr lang="nb-NO" b="1" dirty="0"/>
              <a:t>LCD-skjermen slår seg av</a:t>
            </a:r>
            <a:r>
              <a:rPr lang="nb-NO" dirty="0"/>
              <a:t>, og du må trykke på </a:t>
            </a:r>
            <a:r>
              <a:rPr lang="nb-NO" b="1" dirty="0"/>
              <a:t>strømknappen</a:t>
            </a:r>
            <a:r>
              <a:rPr lang="nb-NO" dirty="0"/>
              <a:t> for å slå på maskinen igjen.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Hvor ofte bør jeg rengjøre filteret?</a:t>
            </a:r>
          </a:p>
          <a:p>
            <a:r>
              <a:rPr lang="nb-NO" dirty="0"/>
              <a:t>For å opprettholde optimal ytelse trenger </a:t>
            </a:r>
            <a:r>
              <a:rPr lang="nb-NO" b="1" dirty="0" err="1"/>
              <a:t>Dyson</a:t>
            </a:r>
            <a:r>
              <a:rPr lang="nb-NO" b="1" dirty="0"/>
              <a:t> </a:t>
            </a:r>
            <a:r>
              <a:rPr lang="nb-NO" b="1" dirty="0" err="1"/>
              <a:t>Airstrait</a:t>
            </a:r>
            <a:r>
              <a:rPr lang="nb-NO" b="1" dirty="0"/>
              <a:t>™</a:t>
            </a:r>
            <a:r>
              <a:rPr lang="nb-NO" dirty="0"/>
              <a:t> regelmessig vedlikehold. Vi anbefaler å </a:t>
            </a:r>
            <a:r>
              <a:rPr lang="nb-NO" b="1" dirty="0"/>
              <a:t>rengjøre filteret én gang i måneden</a:t>
            </a:r>
            <a:r>
              <a:rPr lang="nb-NO" dirty="0"/>
              <a:t>. Rusk og smuss bør tørkes av fra det </a:t>
            </a:r>
            <a:r>
              <a:rPr lang="nb-NO" b="1" dirty="0"/>
              <a:t>ytre filterdekselet</a:t>
            </a:r>
            <a:r>
              <a:rPr lang="nb-NO" dirty="0"/>
              <a:t> og fra det </a:t>
            </a:r>
            <a:r>
              <a:rPr lang="nb-NO" b="1" dirty="0"/>
              <a:t>indre filternettet</a:t>
            </a:r>
            <a:r>
              <a:rPr lang="nb-NO" dirty="0"/>
              <a:t> med en myk, tørr klut.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5FE3542-F172-DD2C-F9F8-8AD34260CD15}"/>
              </a:ext>
            </a:extLst>
          </p:cNvPr>
          <p:cNvSpPr txBox="1">
            <a:spLocks/>
          </p:cNvSpPr>
          <p:nvPr/>
        </p:nvSpPr>
        <p:spPr>
          <a:xfrm>
            <a:off x="646481" y="530664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DysonFutura"/>
                <a:ea typeface="Tahoma"/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101056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iscover the Dyson Airstrait™ straightener. A new way to straighten.">
            <a:hlinkClick r:id="" action="ppaction://media"/>
            <a:extLst>
              <a:ext uri="{FF2B5EF4-FFF2-40B4-BE49-F238E27FC236}">
                <a16:creationId xmlns:a16="http://schemas.microsoft.com/office/drawing/2014/main" id="{3FBDBCE9-25B3-A2C1-8CEE-A6F2F77791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" y="1732"/>
            <a:ext cx="1217453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2FD6-1F80-6B63-A993-D0BA63F9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9" y="892283"/>
            <a:ext cx="6013132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latin typeface="DysonFutura"/>
                <a:ea typeface="Tahoma"/>
              </a:rPr>
              <a:t>Dyson </a:t>
            </a:r>
            <a:r>
              <a:rPr lang="en-US" sz="2400" dirty="0" err="1">
                <a:latin typeface="DysonFutura"/>
                <a:ea typeface="Tahoma"/>
              </a:rPr>
              <a:t>Airstrait</a:t>
            </a:r>
            <a:r>
              <a:rPr lang="en-US" sz="2400" dirty="0">
                <a:latin typeface="DysonFutura"/>
                <a:ea typeface="Tahoma"/>
              </a:rPr>
              <a:t> Styler </a:t>
            </a:r>
            <a:endParaRPr lang="en-US" sz="2400" dirty="0">
              <a:latin typeface="DysonFutura"/>
            </a:endParaRPr>
          </a:p>
        </p:txBody>
      </p:sp>
      <p:pic>
        <p:nvPicPr>
          <p:cNvPr id="4" name="Picture 3" descr="A person with long blonde hair holding a hair straightener&#10;&#10;AI-generated content may be incorrect.">
            <a:extLst>
              <a:ext uri="{FF2B5EF4-FFF2-40B4-BE49-F238E27FC236}">
                <a16:creationId xmlns:a16="http://schemas.microsoft.com/office/drawing/2014/main" id="{54E1CD49-B9FA-A873-AFC8-4ED00CE2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88" t="113" r="20970" b="13"/>
          <a:stretch/>
        </p:blipFill>
        <p:spPr>
          <a:xfrm>
            <a:off x="4871605" y="-866"/>
            <a:ext cx="7324572" cy="6859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44E2E-C9E8-3298-1D32-F984C53714CC}"/>
              </a:ext>
            </a:extLst>
          </p:cNvPr>
          <p:cNvSpPr txBox="1"/>
          <p:nvPr/>
        </p:nvSpPr>
        <p:spPr>
          <a:xfrm>
            <a:off x="290647" y="1823606"/>
            <a:ext cx="472613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/>
              <a:t>Rett ut håret fra vått til tørt</a:t>
            </a:r>
            <a:r>
              <a:rPr lang="nb-NO" dirty="0"/>
              <a:t> ved hjelp av luft. Uten varme plater. Uten varmeskader.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b="1" dirty="0"/>
              <a:t>En kraftig, rettet luftstrøm</a:t>
            </a:r>
            <a:r>
              <a:rPr lang="nb-NO" dirty="0"/>
              <a:t> gjør håret glatt og jevnt.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b="1" dirty="0"/>
              <a:t>Retter ut håret fra vått til tørt</a:t>
            </a:r>
            <a:r>
              <a:rPr lang="nb-NO" dirty="0"/>
              <a:t>, noe som forenkler </a:t>
            </a:r>
            <a:r>
              <a:rPr lang="nb-NO" dirty="0" err="1"/>
              <a:t>hårstylingrutinen</a:t>
            </a:r>
            <a:r>
              <a:rPr lang="nb-NO" dirty="0"/>
              <a:t> din.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b="1" dirty="0"/>
              <a:t>For en naturlig glatt finish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19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7CD70D-7F1B-CDF4-6902-E1A4C120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" y="340106"/>
            <a:ext cx="6013132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 err="1">
                <a:latin typeface="DysonFutura"/>
                <a:ea typeface="Tahoma"/>
              </a:rPr>
              <a:t>Fordeler</a:t>
            </a:r>
            <a:r>
              <a:rPr lang="en-US" sz="2400" dirty="0">
                <a:latin typeface="DysonFutura"/>
                <a:ea typeface="Tahoma"/>
              </a:rPr>
              <a:t> </a:t>
            </a:r>
            <a:endParaRPr lang="en-US" sz="2400" dirty="0">
              <a:latin typeface="DysonFutu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07DCA-68C8-AC99-11C8-636C78644709}"/>
              </a:ext>
            </a:extLst>
          </p:cNvPr>
          <p:cNvSpPr txBox="1"/>
          <p:nvPr/>
        </p:nvSpPr>
        <p:spPr>
          <a:xfrm>
            <a:off x="260407" y="1050410"/>
            <a:ext cx="591242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/>
              <a:t>Style fra vått hår</a:t>
            </a:r>
          </a:p>
          <a:p>
            <a:r>
              <a:rPr lang="nb-NO" dirty="0"/>
              <a:t>Tre forhåndsinnstilte temperaturer – </a:t>
            </a:r>
            <a:r>
              <a:rPr lang="nb-NO" b="1" dirty="0"/>
              <a:t>80°C, 100°C og 140°C</a:t>
            </a:r>
            <a:r>
              <a:rPr lang="nb-NO" dirty="0"/>
              <a:t> – lar deg rette ut og tørke håret samtidig.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Ingen varmeskader</a:t>
            </a:r>
          </a:p>
          <a:p>
            <a:r>
              <a:rPr lang="nb-NO" dirty="0"/>
              <a:t>Bevarer hårets styrke uten å skade det. Beskytter hårets naturlige glans slik at det føles sunt.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Enkel, naturlig styling</a:t>
            </a:r>
          </a:p>
          <a:p>
            <a:r>
              <a:rPr lang="nb-NO" dirty="0"/>
              <a:t>Frisk opp frisyren din for å skape en naturlig glatt stil med mindre </a:t>
            </a:r>
            <a:r>
              <a:rPr lang="nb-NO" b="1" dirty="0" err="1"/>
              <a:t>frizz</a:t>
            </a:r>
            <a:r>
              <a:rPr lang="nb-NO" dirty="0"/>
              <a:t> og flyvende hårstrå – for et glatt hår med blank finish og volum.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En forenklet rutine</a:t>
            </a:r>
          </a:p>
          <a:p>
            <a:r>
              <a:rPr lang="nb-NO" dirty="0"/>
              <a:t>Ta håret fra vått til ferdig </a:t>
            </a:r>
            <a:r>
              <a:rPr lang="nb-NO" dirty="0" err="1"/>
              <a:t>look</a:t>
            </a:r>
            <a:r>
              <a:rPr lang="nb-NO" dirty="0"/>
              <a:t> uten varmeskader – med kun én maskin. Spar tid uten å gå på kompromiss med frisyren.</a:t>
            </a:r>
          </a:p>
        </p:txBody>
      </p:sp>
      <p:pic>
        <p:nvPicPr>
          <p:cNvPr id="13" name="Picture 12" descr="A person curling her hair&#10;&#10;AI-generated content may be incorrect.">
            <a:extLst>
              <a:ext uri="{FF2B5EF4-FFF2-40B4-BE49-F238E27FC236}">
                <a16:creationId xmlns:a16="http://schemas.microsoft.com/office/drawing/2014/main" id="{B01308B6-B1E8-EB1A-B311-9CC8221D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48" r="25781" b="-9"/>
          <a:stretch/>
        </p:blipFill>
        <p:spPr>
          <a:xfrm>
            <a:off x="6099174" y="-866"/>
            <a:ext cx="6103826" cy="6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erson&amp;#39;s face&#10;&#10;AI-generated content may be incorrect.">
            <a:extLst>
              <a:ext uri="{FF2B5EF4-FFF2-40B4-BE49-F238E27FC236}">
                <a16:creationId xmlns:a16="http://schemas.microsoft.com/office/drawing/2014/main" id="{D404D047-0D30-4C77-5CB2-4F6FE54E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6" t="12809" r="50089" b="18108"/>
          <a:stretch/>
        </p:blipFill>
        <p:spPr>
          <a:xfrm>
            <a:off x="867817" y="1820316"/>
            <a:ext cx="4611160" cy="2664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5D3884-E7AB-5793-1DE2-667FFBFD087C}"/>
              </a:ext>
            </a:extLst>
          </p:cNvPr>
          <p:cNvSpPr txBox="1"/>
          <p:nvPr/>
        </p:nvSpPr>
        <p:spPr>
          <a:xfrm>
            <a:off x="973026" y="4490348"/>
            <a:ext cx="436244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Effektiv styling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Når håret er vått blir hydrogenbindingene smidige og lettere å "tilbakestille". Med en kombinasjon av fuktighet og luftstrøm kan håret styles effektivt – uten ekstrem varme.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3D808-900D-D369-830B-25074FF9910D}"/>
              </a:ext>
            </a:extLst>
          </p:cNvPr>
          <p:cNvSpPr txBox="1"/>
          <p:nvPr/>
        </p:nvSpPr>
        <p:spPr>
          <a:xfrm>
            <a:off x="6739980" y="4542302"/>
            <a:ext cx="436244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Glansfullt hår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Lavere temperatur og </a:t>
            </a:r>
            <a:r>
              <a:rPr lang="nb-NO" dirty="0" err="1">
                <a:solidFill>
                  <a:schemeClr val="bg1"/>
                </a:solidFill>
              </a:rPr>
              <a:t>tilbakestilling</a:t>
            </a:r>
            <a:r>
              <a:rPr lang="nb-NO" dirty="0">
                <a:solidFill>
                  <a:schemeClr val="bg1"/>
                </a:solidFill>
              </a:rPr>
              <a:t> av hårets bindinger fra vått beskytter hårets indre struktur, slik at det kan reflektere mer lys for en glansfull finish.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815656-66DD-A059-F066-34821B1650E7}"/>
              </a:ext>
            </a:extLst>
          </p:cNvPr>
          <p:cNvSpPr txBox="1">
            <a:spLocks/>
          </p:cNvSpPr>
          <p:nvPr/>
        </p:nvSpPr>
        <p:spPr>
          <a:xfrm>
            <a:off x="973026" y="838370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chemeClr val="bg1"/>
                </a:solidFill>
              </a:rPr>
              <a:t>Hvorfor rette ut fra vått hår?</a:t>
            </a:r>
            <a:endParaRPr lang="en-US" sz="2400" kern="0" dirty="0">
              <a:solidFill>
                <a:schemeClr val="bg1"/>
              </a:solidFill>
              <a:latin typeface="DysonFutura"/>
              <a:ea typeface="Tahoma"/>
            </a:endParaRPr>
          </a:p>
        </p:txBody>
      </p:sp>
      <p:pic>
        <p:nvPicPr>
          <p:cNvPr id="7" name="Picture 6" descr="A close up of a person&amp;#39;s face&#10;&#10;AI-generated content may be incorrect.">
            <a:extLst>
              <a:ext uri="{FF2B5EF4-FFF2-40B4-BE49-F238E27FC236}">
                <a16:creationId xmlns:a16="http://schemas.microsoft.com/office/drawing/2014/main" id="{237E1F1A-88F2-74ED-A06F-8D831C89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34" t="12360" r="3028" b="18490"/>
          <a:stretch/>
        </p:blipFill>
        <p:spPr>
          <a:xfrm>
            <a:off x="6643430" y="1820317"/>
            <a:ext cx="4555096" cy="26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AI-generated content may be incorrect.">
            <a:extLst>
              <a:ext uri="{FF2B5EF4-FFF2-40B4-BE49-F238E27FC236}">
                <a16:creationId xmlns:a16="http://schemas.microsoft.com/office/drawing/2014/main" id="{670ED4EA-3C88-081F-EE91-1ABDB1CE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352" t="13290" r="5512" b="31633"/>
          <a:stretch/>
        </p:blipFill>
        <p:spPr>
          <a:xfrm>
            <a:off x="9365108" y="2027093"/>
            <a:ext cx="2190695" cy="2192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2B9375-B1BB-F837-6B50-97C899C0A928}"/>
              </a:ext>
            </a:extLst>
          </p:cNvPr>
          <p:cNvSpPr txBox="1"/>
          <p:nvPr/>
        </p:nvSpPr>
        <p:spPr>
          <a:xfrm>
            <a:off x="-3464" y="4256809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/>
              <a:t>Intuitiv luftstrøm</a:t>
            </a:r>
          </a:p>
          <a:p>
            <a:pPr algn="ctr"/>
            <a:r>
              <a:rPr lang="nb-NO" dirty="0"/>
              <a:t>Maskinen din registrerer når håret er mellom platene og går automatisk ned til lav luftstrøm når det ikke er der – for stillere og mer effektiv styling.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16DDD-03B9-CAAE-AE2E-C34BC98CF1FA}"/>
              </a:ext>
            </a:extLst>
          </p:cNvPr>
          <p:cNvSpPr txBox="1"/>
          <p:nvPr/>
        </p:nvSpPr>
        <p:spPr>
          <a:xfrm>
            <a:off x="3044536" y="4256809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/>
              <a:t>LCD-skjerm</a:t>
            </a:r>
          </a:p>
          <a:p>
            <a:pPr algn="ctr"/>
            <a:r>
              <a:rPr lang="nb-NO" dirty="0"/>
              <a:t>Høyoppløst fargeskjerm viser luftstrøm og temperaturinnstillinger, slik at du får god oversikt når du styler.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AB205-AE59-8224-8F33-2C824A0F2E5C}"/>
              </a:ext>
            </a:extLst>
          </p:cNvPr>
          <p:cNvSpPr txBox="1"/>
          <p:nvPr/>
        </p:nvSpPr>
        <p:spPr>
          <a:xfrm>
            <a:off x="5945332" y="4256809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/>
              <a:t>Låsefunksjon</a:t>
            </a:r>
          </a:p>
          <a:p>
            <a:pPr algn="ctr"/>
            <a:r>
              <a:rPr lang="nb-NO" dirty="0"/>
              <a:t>Skyv bryteren for å låse/låse opp armene på maskinen. Bruk med armene låst for å forsiktig for-tørke håret og skape volum fra røttene.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75289-30B5-1D01-C4BB-3419DDF4A256}"/>
              </a:ext>
            </a:extLst>
          </p:cNvPr>
          <p:cNvSpPr txBox="1"/>
          <p:nvPr/>
        </p:nvSpPr>
        <p:spPr>
          <a:xfrm>
            <a:off x="8967354" y="4256809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 dirty="0"/>
              <a:t>Automatisk pause</a:t>
            </a:r>
          </a:p>
          <a:p>
            <a:pPr algn="ctr"/>
            <a:r>
              <a:rPr lang="nb-NO" dirty="0"/>
              <a:t>Etter tre sekunders inaktivitet settes maskinen automatisk på pause. Flytt maskinen for å starte luftstrømmen igjen.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D02A3D8-F870-0D9C-B27B-10DB08958FCF}"/>
              </a:ext>
            </a:extLst>
          </p:cNvPr>
          <p:cNvSpPr txBox="1">
            <a:spLocks/>
          </p:cNvSpPr>
          <p:nvPr/>
        </p:nvSpPr>
        <p:spPr>
          <a:xfrm>
            <a:off x="385480" y="846865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>
                <a:solidFill>
                  <a:sysClr val="windowText" lastClr="000000"/>
                </a:solidFill>
                <a:latin typeface="DysonFutura"/>
                <a:ea typeface="Tahoma"/>
              </a:rPr>
              <a:t>FUNKSJONER</a:t>
            </a:r>
          </a:p>
        </p:txBody>
      </p:sp>
      <p:pic>
        <p:nvPicPr>
          <p:cNvPr id="9" name="Picture 8" descr="A close up of a device&#10;&#10;AI-generated content may be incorrect.">
            <a:extLst>
              <a:ext uri="{FF2B5EF4-FFF2-40B4-BE49-F238E27FC236}">
                <a16:creationId xmlns:a16="http://schemas.microsoft.com/office/drawing/2014/main" id="{EC1D3959-F83E-D8D8-8241-34953FF2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" t="13639" r="75591" b="31216"/>
          <a:stretch/>
        </p:blipFill>
        <p:spPr>
          <a:xfrm>
            <a:off x="221370" y="2033651"/>
            <a:ext cx="2285734" cy="2195571"/>
          </a:xfrm>
          <a:prstGeom prst="rect">
            <a:avLst/>
          </a:prstGeom>
        </p:spPr>
      </p:pic>
      <p:pic>
        <p:nvPicPr>
          <p:cNvPr id="10" name="Picture 9" descr="A close up of a device&#10;&#10;AI-generated content may be incorrect.">
            <a:extLst>
              <a:ext uri="{FF2B5EF4-FFF2-40B4-BE49-F238E27FC236}">
                <a16:creationId xmlns:a16="http://schemas.microsoft.com/office/drawing/2014/main" id="{638FC783-D458-098F-CB46-BEA7B0DC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97" t="12636" r="52493" b="32462"/>
          <a:stretch/>
        </p:blipFill>
        <p:spPr>
          <a:xfrm>
            <a:off x="3165331" y="1992456"/>
            <a:ext cx="2207884" cy="2185901"/>
          </a:xfrm>
          <a:prstGeom prst="rect">
            <a:avLst/>
          </a:prstGeom>
        </p:spPr>
      </p:pic>
      <p:pic>
        <p:nvPicPr>
          <p:cNvPr id="11" name="Picture 10" descr="A close up of a device&#10;&#10;AI-generated content may be incorrect.">
            <a:extLst>
              <a:ext uri="{FF2B5EF4-FFF2-40B4-BE49-F238E27FC236}">
                <a16:creationId xmlns:a16="http://schemas.microsoft.com/office/drawing/2014/main" id="{DD9F60FC-F3A3-6739-6DAE-DA250068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94" t="13072" r="28784" b="31859"/>
          <a:stretch/>
        </p:blipFill>
        <p:spPr>
          <a:xfrm>
            <a:off x="6178693" y="1992457"/>
            <a:ext cx="2268490" cy="2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ructure of a human body&#10;&#10;AI-generated content may be incorrect.">
            <a:extLst>
              <a:ext uri="{FF2B5EF4-FFF2-40B4-BE49-F238E27FC236}">
                <a16:creationId xmlns:a16="http://schemas.microsoft.com/office/drawing/2014/main" id="{8F0715F8-B310-0167-086D-60FDD972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3" t="11414" r="57974" b="19250"/>
          <a:stretch/>
        </p:blipFill>
        <p:spPr>
          <a:xfrm>
            <a:off x="9285142" y="231199"/>
            <a:ext cx="1446880" cy="1908613"/>
          </a:xfrm>
          <a:prstGeom prst="rect">
            <a:avLst/>
          </a:prstGeom>
        </p:spPr>
      </p:pic>
      <p:pic>
        <p:nvPicPr>
          <p:cNvPr id="3" name="Picture 2" descr="A machine with purple streaks of purple threads coming out of it&#10;&#10;AI-generated content may be incorrect.">
            <a:extLst>
              <a:ext uri="{FF2B5EF4-FFF2-40B4-BE49-F238E27FC236}">
                <a16:creationId xmlns:a16="http://schemas.microsoft.com/office/drawing/2014/main" id="{F6BA07A5-51F5-47D6-E689-8B79AD1B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88" t="1497" r="52823" b="31907"/>
          <a:stretch/>
        </p:blipFill>
        <p:spPr>
          <a:xfrm>
            <a:off x="9284278" y="2313674"/>
            <a:ext cx="1655653" cy="1517979"/>
          </a:xfrm>
          <a:prstGeom prst="rect">
            <a:avLst/>
          </a:prstGeom>
        </p:spPr>
      </p:pic>
      <p:pic>
        <p:nvPicPr>
          <p:cNvPr id="5" name="Picture 4" descr="A blue and silver object with blue light coming out of it&#10;&#10;AI-generated content may be incorrect.">
            <a:extLst>
              <a:ext uri="{FF2B5EF4-FFF2-40B4-BE49-F238E27FC236}">
                <a16:creationId xmlns:a16="http://schemas.microsoft.com/office/drawing/2014/main" id="{EF87FD8D-07CE-FAC5-B82E-4AA570A6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83" t="7233" r="43278" b="35805"/>
          <a:stretch/>
        </p:blipFill>
        <p:spPr>
          <a:xfrm>
            <a:off x="8589819" y="3898043"/>
            <a:ext cx="3043420" cy="1258851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B1E2B561-056D-6868-9D8E-C1E635F004EA}"/>
              </a:ext>
            </a:extLst>
          </p:cNvPr>
          <p:cNvSpPr txBox="1">
            <a:spLocks/>
          </p:cNvSpPr>
          <p:nvPr/>
        </p:nvSpPr>
        <p:spPr>
          <a:xfrm>
            <a:off x="396769" y="420633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chemeClr val="bg1"/>
                </a:solidFill>
                <a:latin typeface="DysonFutura"/>
                <a:ea typeface="Tahoma"/>
              </a:rPr>
              <a:t>Banebrytende</a:t>
            </a:r>
            <a:r>
              <a:rPr lang="en-US" sz="2400" kern="0" dirty="0">
                <a:solidFill>
                  <a:schemeClr val="bg1"/>
                </a:solidFill>
                <a:latin typeface="DysonFutura"/>
                <a:ea typeface="Tahoma"/>
              </a:rPr>
              <a:t> Dyson </a:t>
            </a:r>
            <a:r>
              <a:rPr lang="en-US" sz="2400" kern="0" dirty="0" err="1">
                <a:solidFill>
                  <a:schemeClr val="bg1"/>
                </a:solidFill>
                <a:latin typeface="DysonFutura"/>
                <a:ea typeface="Tahoma"/>
              </a:rPr>
              <a:t>teknologi</a:t>
            </a:r>
            <a:r>
              <a:rPr lang="en-US" sz="2400" kern="0" dirty="0">
                <a:solidFill>
                  <a:schemeClr val="bg1"/>
                </a:solidFill>
                <a:latin typeface="DysonFutura"/>
                <a:ea typeface="Tahoma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7719A-77DD-DC9D-2C89-1CB390CDB7E3}"/>
              </a:ext>
            </a:extLst>
          </p:cNvPr>
          <p:cNvSpPr txBox="1"/>
          <p:nvPr/>
        </p:nvSpPr>
        <p:spPr>
          <a:xfrm>
            <a:off x="317747" y="1174388"/>
            <a:ext cx="775681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Uten varme plater. Uten ekstrem varme.</a:t>
            </a:r>
          </a:p>
          <a:p>
            <a:r>
              <a:rPr lang="nb-NO" sz="1600" dirty="0">
                <a:solidFill>
                  <a:schemeClr val="bg1"/>
                </a:solidFill>
              </a:rPr>
              <a:t>Vår nyeste hårpleieteknologi bruker høytrykksluft for å rette ut håret mens det tørker. Luften varmes opp nøyaktig og fordeles jevnt gjennom håret når du styler – uten behov for ekstrem varme.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Luftstrøm for å glatte ut og samle håret</a:t>
            </a:r>
          </a:p>
          <a:p>
            <a:r>
              <a:rPr lang="nb-NO" sz="1600" dirty="0">
                <a:solidFill>
                  <a:schemeClr val="bg1"/>
                </a:solidFill>
              </a:rPr>
              <a:t>Luftstrømmen rettes nedover i en </a:t>
            </a:r>
            <a:r>
              <a:rPr lang="nb-NO" sz="1600" b="1" dirty="0">
                <a:solidFill>
                  <a:schemeClr val="bg1"/>
                </a:solidFill>
              </a:rPr>
              <a:t>vinkel på 45°</a:t>
            </a:r>
            <a:r>
              <a:rPr lang="nb-NO" sz="1600" dirty="0">
                <a:solidFill>
                  <a:schemeClr val="bg1"/>
                </a:solidFill>
              </a:rPr>
              <a:t> for å skape spenningen som trengs for å samle håret og gi en glatt </a:t>
            </a:r>
            <a:r>
              <a:rPr lang="nb-NO" sz="1600" dirty="0" err="1">
                <a:solidFill>
                  <a:schemeClr val="bg1"/>
                </a:solidFill>
              </a:rPr>
              <a:t>look</a:t>
            </a:r>
            <a:r>
              <a:rPr lang="nb-NO" sz="1600" dirty="0">
                <a:solidFill>
                  <a:schemeClr val="bg1"/>
                </a:solidFill>
              </a:rPr>
              <a:t> – med </a:t>
            </a:r>
            <a:r>
              <a:rPr lang="nb-NO" sz="1600" b="1" dirty="0">
                <a:solidFill>
                  <a:schemeClr val="bg1"/>
                </a:solidFill>
              </a:rPr>
              <a:t>mindre skader og slitasje</a:t>
            </a:r>
            <a:r>
              <a:rPr lang="nb-NO" sz="1600" dirty="0">
                <a:solidFill>
                  <a:schemeClr val="bg1"/>
                </a:solidFill>
              </a:rPr>
              <a:t>.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 err="1">
                <a:solidFill>
                  <a:schemeClr val="bg1"/>
                </a:solidFill>
              </a:rPr>
              <a:t>Dyson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Hyperdymium</a:t>
            </a:r>
            <a:r>
              <a:rPr lang="nb-NO" sz="1600" b="1" dirty="0">
                <a:solidFill>
                  <a:schemeClr val="bg1"/>
                </a:solidFill>
              </a:rPr>
              <a:t>-motor</a:t>
            </a:r>
          </a:p>
          <a:p>
            <a:r>
              <a:rPr lang="nb-NO" sz="1600" b="1" dirty="0">
                <a:solidFill>
                  <a:schemeClr val="bg1"/>
                </a:solidFill>
              </a:rPr>
              <a:t>13 impellerblader</a:t>
            </a:r>
            <a:r>
              <a:rPr lang="nb-NO" sz="1600" dirty="0">
                <a:solidFill>
                  <a:schemeClr val="bg1"/>
                </a:solidFill>
              </a:rPr>
              <a:t> roterer opptil </a:t>
            </a:r>
            <a:r>
              <a:rPr lang="nb-NO" sz="1600" b="1" dirty="0">
                <a:solidFill>
                  <a:schemeClr val="bg1"/>
                </a:solidFill>
              </a:rPr>
              <a:t>106 000 omdreininger per minutt</a:t>
            </a:r>
            <a:r>
              <a:rPr lang="nb-NO" sz="1600" dirty="0">
                <a:solidFill>
                  <a:schemeClr val="bg1"/>
                </a:solidFill>
              </a:rPr>
              <a:t> og flytter </a:t>
            </a:r>
            <a:r>
              <a:rPr lang="nb-NO" sz="1600" b="1" dirty="0">
                <a:solidFill>
                  <a:schemeClr val="bg1"/>
                </a:solidFill>
              </a:rPr>
              <a:t>11,9 liter luft per sekund</a:t>
            </a:r>
            <a:r>
              <a:rPr lang="nb-NO" sz="1600" dirty="0">
                <a:solidFill>
                  <a:schemeClr val="bg1"/>
                </a:solidFill>
              </a:rPr>
              <a:t> gjennom maskinen. Dette gir et lufttrykk på opptil </a:t>
            </a:r>
            <a:r>
              <a:rPr lang="nb-NO" sz="1600" b="1" dirty="0">
                <a:solidFill>
                  <a:schemeClr val="bg1"/>
                </a:solidFill>
              </a:rPr>
              <a:t>3,6 </a:t>
            </a:r>
            <a:r>
              <a:rPr lang="nb-NO" sz="1600" b="1" dirty="0" err="1">
                <a:solidFill>
                  <a:schemeClr val="bg1"/>
                </a:solidFill>
              </a:rPr>
              <a:t>kPa</a:t>
            </a:r>
            <a:r>
              <a:rPr lang="nb-NO" sz="1600" dirty="0">
                <a:solidFill>
                  <a:schemeClr val="bg1"/>
                </a:solidFill>
              </a:rPr>
              <a:t>, som er kraftig nok til å både rette ut og tørke håret samtidig.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Intelligent </a:t>
            </a:r>
            <a:r>
              <a:rPr lang="nb-NO" sz="1600" b="1" dirty="0" err="1">
                <a:solidFill>
                  <a:schemeClr val="bg1"/>
                </a:solidFill>
              </a:rPr>
              <a:t>varmekontroll</a:t>
            </a:r>
            <a:endParaRPr lang="nb-NO" sz="1600" b="1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Termistorer av glassperler i maskinens armer </a:t>
            </a:r>
            <a:r>
              <a:rPr lang="nb-NO" sz="1600" b="1" dirty="0">
                <a:solidFill>
                  <a:schemeClr val="bg1"/>
                </a:solidFill>
              </a:rPr>
              <a:t>regulerer </a:t>
            </a:r>
            <a:r>
              <a:rPr lang="nb-NO" sz="1600" b="1" dirty="0" err="1">
                <a:solidFill>
                  <a:schemeClr val="bg1"/>
                </a:solidFill>
              </a:rPr>
              <a:t>luftstrømstemperaturen</a:t>
            </a:r>
            <a:r>
              <a:rPr lang="nb-NO" sz="1600" b="1" dirty="0">
                <a:solidFill>
                  <a:schemeClr val="bg1"/>
                </a:solidFill>
              </a:rPr>
              <a:t> opptil 16 ganger i sekundet</a:t>
            </a:r>
            <a:r>
              <a:rPr lang="nb-NO" sz="1600" dirty="0">
                <a:solidFill>
                  <a:schemeClr val="bg1"/>
                </a:solidFill>
              </a:rPr>
              <a:t>, for å forhindre skader fra ekstrem varme og beskytte hårets naturlige glans.</a:t>
            </a:r>
          </a:p>
        </p:txBody>
      </p:sp>
      <p:pic>
        <p:nvPicPr>
          <p:cNvPr id="4" name="Picture 3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94A7336B-5B56-95A5-5089-5BF34FD23D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32" t="4577" r="46520" b="16089"/>
          <a:stretch/>
        </p:blipFill>
        <p:spPr>
          <a:xfrm>
            <a:off x="9166514" y="5256933"/>
            <a:ext cx="1997030" cy="1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person using a flat iron&#10;&#10;AI-generated content may be incorrect.">
            <a:extLst>
              <a:ext uri="{FF2B5EF4-FFF2-40B4-BE49-F238E27FC236}">
                <a16:creationId xmlns:a16="http://schemas.microsoft.com/office/drawing/2014/main" id="{EA49E7EA-3291-C44D-4E2F-652354A4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95" b="20907"/>
          <a:stretch/>
        </p:blipFill>
        <p:spPr>
          <a:xfrm>
            <a:off x="0" y="1979389"/>
            <a:ext cx="12192000" cy="205126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1850F5E7-96ED-ECAD-5014-ACB649FB5CAE}"/>
              </a:ext>
            </a:extLst>
          </p:cNvPr>
          <p:cNvSpPr txBox="1">
            <a:spLocks/>
          </p:cNvSpPr>
          <p:nvPr/>
        </p:nvSpPr>
        <p:spPr>
          <a:xfrm>
            <a:off x="758013" y="1017488"/>
            <a:ext cx="6013132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kern="0" dirty="0" err="1">
                <a:solidFill>
                  <a:sysClr val="windowText" lastClr="000000"/>
                </a:solidFill>
                <a:latin typeface="DysonFutura"/>
                <a:ea typeface="Tahoma"/>
              </a:rPr>
              <a:t>Bruksanvisning</a:t>
            </a:r>
            <a:endParaRPr lang="en-US" sz="2400" kern="0" dirty="0">
              <a:solidFill>
                <a:sysClr val="windowText" lastClr="000000"/>
              </a:solidFill>
              <a:latin typeface="DysonFutura"/>
              <a:ea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3AEA7-9D13-85D0-F0A6-A71E3BCAC216}"/>
              </a:ext>
            </a:extLst>
          </p:cNvPr>
          <p:cNvSpPr txBox="1"/>
          <p:nvPr/>
        </p:nvSpPr>
        <p:spPr>
          <a:xfrm>
            <a:off x="490104" y="41009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dirty="0" err="1">
                <a:solidFill>
                  <a:srgbClr val="333333"/>
                </a:solidFill>
                <a:latin typeface="DysonFutura"/>
              </a:rPr>
              <a:t>Håndkletørk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håret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BD299-3046-DC92-C71A-191AF7BDC298}"/>
              </a:ext>
            </a:extLst>
          </p:cNvPr>
          <p:cNvSpPr txBox="1"/>
          <p:nvPr/>
        </p:nvSpPr>
        <p:spPr>
          <a:xfrm>
            <a:off x="3442853" y="41009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DysonFutura"/>
              </a:rPr>
              <a:t>2.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Tørk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røttene</a:t>
            </a:r>
            <a:endParaRPr lang="en-US" dirty="0">
              <a:solidFill>
                <a:srgbClr val="333333"/>
              </a:solidFill>
              <a:latin typeface="DysonFutura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27A5-291A-40F1-1A40-0381C030C413}"/>
              </a:ext>
            </a:extLst>
          </p:cNvPr>
          <p:cNvSpPr txBox="1"/>
          <p:nvPr/>
        </p:nvSpPr>
        <p:spPr>
          <a:xfrm>
            <a:off x="6309012" y="410094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DysonFutura"/>
              </a:rPr>
              <a:t>3. Del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opp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håret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i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seksjoner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og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style </a:t>
            </a:r>
            <a:endParaRPr lang="en-US" dirty="0">
              <a:solidFill>
                <a:srgbClr val="333333"/>
              </a:solidFill>
              <a:latin typeface="DysonFutura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C604E-E95A-5097-3F9A-EA7D6405D3A7}"/>
              </a:ext>
            </a:extLst>
          </p:cNvPr>
          <p:cNvSpPr txBox="1"/>
          <p:nvPr/>
        </p:nvSpPr>
        <p:spPr>
          <a:xfrm>
            <a:off x="9131875" y="41009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DysonFutura"/>
              </a:rPr>
              <a:t>4.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Avslutt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med </a:t>
            </a:r>
            <a:r>
              <a:rPr lang="en-US" dirty="0" err="1">
                <a:solidFill>
                  <a:srgbClr val="333333"/>
                </a:solidFill>
                <a:latin typeface="DysonFutura"/>
              </a:rPr>
              <a:t>en</a:t>
            </a:r>
            <a:r>
              <a:rPr lang="en-US" dirty="0">
                <a:solidFill>
                  <a:srgbClr val="333333"/>
                </a:solidFill>
                <a:latin typeface="DysonFutura"/>
              </a:rPr>
              <a:t> cold shot </a:t>
            </a:r>
            <a:endParaRPr lang="en-US" dirty="0">
              <a:solidFill>
                <a:srgbClr val="333333"/>
              </a:solidFill>
              <a:latin typeface="DysonFutur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35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Getting started with your Dyson Airstrait™ straightener">
            <a:hlinkClick r:id="" action="ppaction://media"/>
            <a:extLst>
              <a:ext uri="{FF2B5EF4-FFF2-40B4-BE49-F238E27FC236}">
                <a16:creationId xmlns:a16="http://schemas.microsoft.com/office/drawing/2014/main" id="{F89D20D8-6653-1B6C-4F38-3CB8D98A11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993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832</Words>
  <Application>Microsoft Macintosh PowerPoint</Application>
  <PresentationFormat>Widescreen</PresentationFormat>
  <Paragraphs>83</Paragraphs>
  <Slides>14</Slides>
  <Notes>0</Notes>
  <HiddenSlides>0</HiddenSlides>
  <MMClips>3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DysonFutura</vt:lpstr>
      <vt:lpstr>Tahoma</vt:lpstr>
      <vt:lpstr>office theme</vt:lpstr>
      <vt:lpstr>1_Office Theme</vt:lpstr>
      <vt:lpstr>PowerPoint-presentasjon</vt:lpstr>
      <vt:lpstr>PowerPoint-presentasjon</vt:lpstr>
      <vt:lpstr>Dyson Airstrait Styler </vt:lpstr>
      <vt:lpstr>Fordeler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Anette Lislerud</cp:lastModifiedBy>
  <cp:revision>364</cp:revision>
  <dcterms:created xsi:type="dcterms:W3CDTF">2025-02-26T10:19:20Z</dcterms:created>
  <dcterms:modified xsi:type="dcterms:W3CDTF">2025-02-26T14:24:50Z</dcterms:modified>
</cp:coreProperties>
</file>