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6" r:id="rId4"/>
    <p:sldId id="256" r:id="rId5"/>
    <p:sldId id="260" r:id="rId6"/>
    <p:sldId id="264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AFA47-F4AB-E477-B7FC-6BDC90184E68}" v="16" dt="2025-02-12T10:48:30.496"/>
    <p1510:client id="{A1A91636-82E2-4443-A065-3EAAE18C96A8}" v="20" dt="2025-02-12T13:40:4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9946" y="1622488"/>
            <a:ext cx="9145270" cy="1639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8539" y="4054729"/>
            <a:ext cx="10154920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43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38926" y="242950"/>
            <a:ext cx="2868295" cy="0"/>
          </a:xfrm>
          <a:custGeom>
            <a:avLst/>
            <a:gdLst/>
            <a:ahLst/>
            <a:cxnLst/>
            <a:rect l="l" t="t" r="r" b="b"/>
            <a:pathLst>
              <a:path w="2868295">
                <a:moveTo>
                  <a:pt x="0" y="0"/>
                </a:moveTo>
                <a:lnTo>
                  <a:pt x="286791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91676" y="242950"/>
            <a:ext cx="2864485" cy="0"/>
          </a:xfrm>
          <a:custGeom>
            <a:avLst/>
            <a:gdLst/>
            <a:ahLst/>
            <a:cxnLst/>
            <a:rect l="l" t="t" r="r" b="b"/>
            <a:pathLst>
              <a:path w="2864484">
                <a:moveTo>
                  <a:pt x="0" y="0"/>
                </a:moveTo>
                <a:lnTo>
                  <a:pt x="286435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2887" y="242950"/>
            <a:ext cx="5815965" cy="0"/>
          </a:xfrm>
          <a:custGeom>
            <a:avLst/>
            <a:gdLst/>
            <a:ahLst/>
            <a:cxnLst/>
            <a:rect l="l" t="t" r="r" b="b"/>
            <a:pathLst>
              <a:path w="5815965">
                <a:moveTo>
                  <a:pt x="0" y="0"/>
                </a:moveTo>
                <a:lnTo>
                  <a:pt x="581564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33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2619" y="1540192"/>
            <a:ext cx="3734434" cy="437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08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7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02" y="227266"/>
            <a:ext cx="6013132" cy="61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2019300"/>
            <a:ext cx="5324475" cy="312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7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D_0LhQD5WS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USgIN2dl5u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E396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6276975"/>
            <a:ext cx="895350" cy="3429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2887" y="242950"/>
            <a:ext cx="5815965" cy="0"/>
          </a:xfrm>
          <a:custGeom>
            <a:avLst/>
            <a:gdLst/>
            <a:ahLst/>
            <a:cxnLst/>
            <a:rect l="l" t="t" r="r" b="b"/>
            <a:pathLst>
              <a:path w="5815965">
                <a:moveTo>
                  <a:pt x="0" y="0"/>
                </a:moveTo>
                <a:lnTo>
                  <a:pt x="581564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93115"/>
            <a:ext cx="2764155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Dyson</a:t>
            </a:r>
            <a:r>
              <a:rPr kumimoji="0" sz="8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Holdings</a:t>
            </a:r>
            <a:r>
              <a:rPr kumimoji="0" sz="8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Pte.</a:t>
            </a:r>
            <a:r>
              <a:rPr kumimoji="0" sz="8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Ltd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©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Dyson</a:t>
            </a:r>
            <a:r>
              <a:rPr kumimoji="0" sz="8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2024.</a:t>
            </a:r>
            <a:r>
              <a:rPr kumimoji="0" sz="8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sz="8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contents</a:t>
            </a:r>
            <a:r>
              <a:rPr kumimoji="0" sz="8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this</a:t>
            </a:r>
            <a:r>
              <a:rPr kumimoji="0" sz="8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document</a:t>
            </a:r>
            <a:r>
              <a:rPr kumimoji="0" sz="8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are</a:t>
            </a:r>
            <a:r>
              <a:rPr kumimoji="0" sz="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confidential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8926" y="242950"/>
            <a:ext cx="2868295" cy="0"/>
          </a:xfrm>
          <a:custGeom>
            <a:avLst/>
            <a:gdLst/>
            <a:ahLst/>
            <a:cxnLst/>
            <a:rect l="l" t="t" r="r" b="b"/>
            <a:pathLst>
              <a:path w="2868295">
                <a:moveTo>
                  <a:pt x="0" y="0"/>
                </a:moveTo>
                <a:lnTo>
                  <a:pt x="286791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91676" y="242950"/>
            <a:ext cx="2864485" cy="0"/>
          </a:xfrm>
          <a:custGeom>
            <a:avLst/>
            <a:gdLst/>
            <a:ahLst/>
            <a:cxnLst/>
            <a:rect l="l" t="t" r="r" b="b"/>
            <a:pathLst>
              <a:path w="2864484">
                <a:moveTo>
                  <a:pt x="0" y="0"/>
                </a:moveTo>
                <a:lnTo>
                  <a:pt x="286435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325" y="282892"/>
            <a:ext cx="3892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BEAUTY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504" y="1951418"/>
            <a:ext cx="6337300" cy="693780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  <a:defRPr/>
            </a:pPr>
            <a:r>
              <a:rPr lang="sv-SE" sz="4400" b="1" kern="0" spc="-185" dirty="0" err="1">
                <a:solidFill>
                  <a:srgbClr val="FFFFFF"/>
                </a:solidFill>
                <a:latin typeface="Tahoma"/>
                <a:cs typeface="Tahoma"/>
              </a:rPr>
              <a:t>Corrale</a:t>
            </a:r>
            <a:r>
              <a:rPr lang="sv-SE" sz="4400" b="1" kern="0" spc="-185" dirty="0">
                <a:solidFill>
                  <a:srgbClr val="FFFFFF"/>
                </a:solidFill>
                <a:latin typeface="Tahoma"/>
                <a:cs typeface="Tahoma"/>
              </a:rPr>
              <a:t> Pro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ay hello to the Dyson Corrale™ hair straightener">
            <a:hlinkClick r:id="" action="ppaction://media"/>
            <a:extLst>
              <a:ext uri="{FF2B5EF4-FFF2-40B4-BE49-F238E27FC236}">
                <a16:creationId xmlns:a16="http://schemas.microsoft.com/office/drawing/2014/main" id="{B3CAF918-AD4D-E26A-98F3-445DCE5841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Žehlička na vlasy Dyson Corrale pro dokonalý styling bez kompromisů |  Alza.cz">
            <a:extLst>
              <a:ext uri="{FF2B5EF4-FFF2-40B4-BE49-F238E27FC236}">
                <a16:creationId xmlns:a16="http://schemas.microsoft.com/office/drawing/2014/main" id="{AFE13DB2-BA4D-4440-715E-0D3375E45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111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9DD0D4D-7275-BAF6-6BB6-61F0EF12301A}"/>
              </a:ext>
            </a:extLst>
          </p:cNvPr>
          <p:cNvSpPr/>
          <p:nvPr/>
        </p:nvSpPr>
        <p:spPr>
          <a:xfrm>
            <a:off x="203200" y="2311400"/>
            <a:ext cx="4775200" cy="1270000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Forbedret styling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50% mindre slitasje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Allsidighet uten ledning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Spesielt for profesjonelle stylister</a:t>
            </a:r>
            <a:endParaRPr lang="sv-SE" sz="2400" dirty="0">
              <a:solidFill>
                <a:schemeClr val="tx1"/>
              </a:solidFill>
              <a:latin typeface="DysonFutur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C043717-CA15-7D1A-89E0-A25516A3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" y="227266"/>
            <a:ext cx="6013132" cy="276999"/>
          </a:xfrm>
        </p:spPr>
        <p:txBody>
          <a:bodyPr/>
          <a:lstStyle/>
          <a:p>
            <a:r>
              <a:rPr lang="sv-SE" sz="1800" b="1" dirty="0"/>
              <a:t>Fördelar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C20E589-0FD1-62E0-2FAB-684FAA354526}"/>
              </a:ext>
            </a:extLst>
          </p:cNvPr>
          <p:cNvSpPr txBox="1"/>
          <p:nvPr/>
        </p:nvSpPr>
        <p:spPr>
          <a:xfrm>
            <a:off x="0" y="746036"/>
            <a:ext cx="90525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Allsidighet uten ledning, samme ytelse som med ledning</a:t>
            </a:r>
            <a:br>
              <a:rPr lang="nb-NO" sz="1400" dirty="0"/>
            </a:br>
            <a:r>
              <a:rPr lang="nb-NO" sz="1400" dirty="0"/>
              <a:t>Style håret uten ledning, men med samme varmeeffekt som en rettetang med ledning. For lengre </a:t>
            </a:r>
            <a:r>
              <a:rPr lang="nb-NO" sz="1400" dirty="0" err="1"/>
              <a:t>stylingøkter</a:t>
            </a:r>
            <a:r>
              <a:rPr lang="nb-NO" sz="1400" dirty="0"/>
              <a:t> kan du bruke rettetangen med ledning i hybrid charge-modus. Gir opptil 30 minutter trådløs styling. </a:t>
            </a:r>
            <a:r>
              <a:rPr lang="nb-NO" sz="1400" dirty="0" err="1"/>
              <a:t>Fullades</a:t>
            </a:r>
            <a:r>
              <a:rPr lang="nb-NO" sz="1400" dirty="0"/>
              <a:t> på bare 70 minutter.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E5C0EE-CFCB-A42D-2FF1-34CED1B3F914}"/>
              </a:ext>
            </a:extLst>
          </p:cNvPr>
          <p:cNvSpPr txBox="1"/>
          <p:nvPr/>
        </p:nvSpPr>
        <p:spPr>
          <a:xfrm>
            <a:off x="0" y="1875264"/>
            <a:ext cx="9131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Fleksible plater gir 50 % mindre slitasje</a:t>
            </a:r>
            <a:r>
              <a:rPr lang="nb-NO" sz="1400" b="1" baseline="30000" dirty="0"/>
              <a:t>1</a:t>
            </a:r>
            <a:br>
              <a:rPr lang="nb-NO" sz="1400" dirty="0"/>
            </a:br>
            <a:r>
              <a:rPr lang="nb-NO" sz="1400" dirty="0"/>
              <a:t>Våre fleksible plater samler hver seksjon av håret slik at du kan style med bedre kontroll og mindre varme. Gir 50 % mindre slitasje, mindre </a:t>
            </a:r>
            <a:r>
              <a:rPr lang="nb-NO" sz="1400" dirty="0" err="1"/>
              <a:t>frizz</a:t>
            </a:r>
            <a:r>
              <a:rPr lang="nb-NO" sz="1400" dirty="0"/>
              <a:t> og statisk hår</a:t>
            </a:r>
            <a:r>
              <a:rPr lang="nb-NO" sz="1400" baseline="30000" dirty="0"/>
              <a:t>2</a:t>
            </a:r>
            <a:r>
              <a:rPr lang="nb-NO" sz="1400" dirty="0"/>
              <a:t>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48BA79-32FF-AB32-B6FD-EB6B13E6779F}"/>
              </a:ext>
            </a:extLst>
          </p:cNvPr>
          <p:cNvSpPr txBox="1"/>
          <p:nvPr/>
        </p:nvSpPr>
        <p:spPr>
          <a:xfrm>
            <a:off x="0" y="2783944"/>
            <a:ext cx="905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Eksakt varme for alle hårtyper</a:t>
            </a:r>
            <a:br>
              <a:rPr lang="nb-NO" sz="1400" dirty="0"/>
            </a:br>
            <a:r>
              <a:rPr lang="nb-NO" sz="1400" dirty="0"/>
              <a:t>Bytt mellom tre presise varmeinnstillinger for å tilpasse temperaturen til kundens hårtype og ønsket frisyre. Intelligent </a:t>
            </a:r>
            <a:r>
              <a:rPr lang="nb-NO" sz="1400" dirty="0" err="1"/>
              <a:t>varmekontroll</a:t>
            </a:r>
            <a:r>
              <a:rPr lang="nb-NO" sz="1400" dirty="0"/>
              <a:t> sikrer jevn varmeeffekt slik at du aldri overstiger den valgte temperaturen. Velg mellom 165 °C, 185 °C og 210 °C.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280093F-B580-4E95-094A-F496525D9343}"/>
              </a:ext>
            </a:extLst>
          </p:cNvPr>
          <p:cNvSpPr txBox="1"/>
          <p:nvPr/>
        </p:nvSpPr>
        <p:spPr>
          <a:xfrm>
            <a:off x="0" y="3908067"/>
            <a:ext cx="9131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Holdbar finish. Lang ledning</a:t>
            </a:r>
            <a:br>
              <a:rPr lang="nb-NO" sz="1400" dirty="0"/>
            </a:br>
            <a:r>
              <a:rPr lang="nb-NO" sz="1400" dirty="0"/>
              <a:t>En svært slitesterk overflate tåler daglig bruk, mens den 4,7 meter lange magnetiske ledningen roterer slik at du enkelt kan jobbe rundt kunden.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8FA2D53-8AB0-F98E-437D-FB18ECF9D4BB}"/>
              </a:ext>
            </a:extLst>
          </p:cNvPr>
          <p:cNvSpPr txBox="1"/>
          <p:nvPr/>
        </p:nvSpPr>
        <p:spPr>
          <a:xfrm>
            <a:off x="0" y="4816747"/>
            <a:ext cx="913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OLED-skjerm</a:t>
            </a:r>
            <a:br>
              <a:rPr lang="nb-NO" sz="1400" dirty="0"/>
            </a:br>
            <a:r>
              <a:rPr lang="nb-NO" sz="1400" dirty="0"/>
              <a:t>Viser batterinivå, temperaturkontroll og ladestatus mens du styler.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D16C330-0F78-6843-ECA0-B686C3194ED4}"/>
              </a:ext>
            </a:extLst>
          </p:cNvPr>
          <p:cNvSpPr txBox="1"/>
          <p:nvPr/>
        </p:nvSpPr>
        <p:spPr>
          <a:xfrm>
            <a:off x="0" y="5509983"/>
            <a:ext cx="9131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1" dirty="0"/>
              <a:t>Klar for reise</a:t>
            </a:r>
            <a:br>
              <a:rPr lang="nb-NO" sz="1400" dirty="0"/>
            </a:br>
            <a:r>
              <a:rPr lang="nb-NO" sz="1400" dirty="0"/>
              <a:t>Universalspenning og en Flight-</a:t>
            </a:r>
            <a:r>
              <a:rPr lang="nb-NO" sz="1400" dirty="0" err="1"/>
              <a:t>Ready</a:t>
            </a:r>
            <a:r>
              <a:rPr lang="nb-NO" sz="1400" dirty="0"/>
              <a:t>-funksjon gjør </a:t>
            </a:r>
            <a:r>
              <a:rPr lang="nb-NO" sz="1400" dirty="0" err="1"/>
              <a:t>Dyson</a:t>
            </a:r>
            <a:r>
              <a:rPr lang="nb-NO" sz="1400" dirty="0"/>
              <a:t> </a:t>
            </a:r>
            <a:r>
              <a:rPr lang="nb-NO" sz="1400" dirty="0" err="1"/>
              <a:t>Corrale</a:t>
            </a:r>
            <a:r>
              <a:rPr lang="nb-NO" sz="1400" dirty="0"/>
              <a:t>™-rettetangen til det selvklare valget for den internasjonale stylisten.</a:t>
            </a:r>
            <a:endParaRPr lang="sv-SE" sz="14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pic>
        <p:nvPicPr>
          <p:cNvPr id="17" name="Bildobjekt 16" descr="En bild som visar verktyg&#10;&#10;AI-genererat innehåll kan vara felaktigt.">
            <a:extLst>
              <a:ext uri="{FF2B5EF4-FFF2-40B4-BE49-F238E27FC236}">
                <a16:creationId xmlns:a16="http://schemas.microsoft.com/office/drawing/2014/main" id="{A65A7D9A-255E-8A16-556D-3C6893A3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875264"/>
            <a:ext cx="1828800" cy="27432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AA6B93B-6531-D980-0B84-6A15187E5E48}"/>
              </a:ext>
            </a:extLst>
          </p:cNvPr>
          <p:cNvSpPr txBox="1"/>
          <p:nvPr/>
        </p:nvSpPr>
        <p:spPr>
          <a:xfrm>
            <a:off x="7418714" y="6519446"/>
            <a:ext cx="6106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800" baseline="30000" dirty="0"/>
              <a:t>1</a:t>
            </a:r>
            <a:r>
              <a:rPr lang="nb-NO" sz="800" dirty="0"/>
              <a:t>Varmeskader målt i </a:t>
            </a:r>
            <a:r>
              <a:rPr lang="nb-NO" sz="800" dirty="0" err="1"/>
              <a:t>hårstyrke</a:t>
            </a:r>
            <a:r>
              <a:rPr lang="nb-NO" sz="800" dirty="0"/>
              <a:t> når man skaper en tilsvarende frisyre. Testet på fleksible plater </a:t>
            </a:r>
            <a:r>
              <a:rPr lang="nb-NO" sz="800" dirty="0" err="1"/>
              <a:t>vs</a:t>
            </a:r>
            <a:r>
              <a:rPr lang="nb-NO" sz="800" dirty="0"/>
              <a:t> faste plater.</a:t>
            </a:r>
          </a:p>
          <a:p>
            <a:pPr algn="l"/>
            <a:r>
              <a:rPr lang="nb-NO" sz="800" baseline="30000" dirty="0"/>
              <a:t>2</a:t>
            </a:r>
            <a:r>
              <a:rPr lang="nb-NO" sz="800" dirty="0"/>
              <a:t> Direkte bildeanalyse </a:t>
            </a:r>
            <a:r>
              <a:rPr lang="nb-NO" sz="800" dirty="0" err="1"/>
              <a:t>vs</a:t>
            </a:r>
            <a:r>
              <a:rPr lang="nb-NO" sz="800" dirty="0"/>
              <a:t> ubehandlet hår.</a:t>
            </a:r>
            <a:endParaRPr lang="sv-SE" sz="800" i="0" dirty="0">
              <a:solidFill>
                <a:srgbClr val="555555"/>
              </a:solidFill>
              <a:effectLst/>
              <a:latin typeface="DysonFutura"/>
            </a:endParaRPr>
          </a:p>
        </p:txBody>
      </p:sp>
    </p:spTree>
    <p:extLst>
      <p:ext uri="{BB962C8B-B14F-4D97-AF65-F5344CB8AC3E}">
        <p14:creationId xmlns:p14="http://schemas.microsoft.com/office/powerpoint/2010/main" val="270658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29ADE-0068-55D7-4E06-7FC834AB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36" y="365764"/>
            <a:ext cx="6013132" cy="276999"/>
          </a:xfrm>
        </p:spPr>
        <p:txBody>
          <a:bodyPr/>
          <a:lstStyle/>
          <a:p>
            <a:r>
              <a:rPr lang="sv-SE" sz="1800" b="1" dirty="0">
                <a:solidFill>
                  <a:schemeClr val="bg1"/>
                </a:solidFill>
              </a:rPr>
              <a:t>Teknologi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11FDA5-CD04-6B9A-0192-1CE85838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52" y="448882"/>
            <a:ext cx="3441534" cy="184405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DC28C10-2DA8-7030-B73A-6F7E2F732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388" y="2292933"/>
            <a:ext cx="3261693" cy="19742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0A184DB-8FAA-C01B-53BF-F800C87FB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77" y="4578415"/>
            <a:ext cx="2782704" cy="226814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299200C-65A0-7E65-F76F-500F1DADD20B}"/>
              </a:ext>
            </a:extLst>
          </p:cNvPr>
          <p:cNvSpPr txBox="1"/>
          <p:nvPr/>
        </p:nvSpPr>
        <p:spPr>
          <a:xfrm>
            <a:off x="159702" y="989441"/>
            <a:ext cx="636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dirty="0">
                <a:solidFill>
                  <a:schemeClr val="bg1"/>
                </a:solidFill>
              </a:rPr>
              <a:t>Allsidighet uten ledning, samme varmeeffekt som med ledning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 err="1">
                <a:solidFill>
                  <a:schemeClr val="bg1"/>
                </a:solidFill>
              </a:rPr>
              <a:t>Dyson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Corrale</a:t>
            </a:r>
            <a:r>
              <a:rPr lang="nb-NO" dirty="0">
                <a:solidFill>
                  <a:schemeClr val="bg1"/>
                </a:solidFill>
              </a:rPr>
              <a:t> rettetangen drives av et kraftig 4-cellers litiumbatteri som gir samme varmeeffekt som en rettetang med ledning, helt trådløst.</a:t>
            </a:r>
            <a:endParaRPr lang="sv-SE" dirty="0">
              <a:solidFill>
                <a:schemeClr val="bg1"/>
              </a:solidFill>
              <a:latin typeface="inheri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9E165C8-DB57-0A35-3DD6-9A9582C287A2}"/>
              </a:ext>
            </a:extLst>
          </p:cNvPr>
          <p:cNvSpPr txBox="1"/>
          <p:nvPr/>
        </p:nvSpPr>
        <p:spPr>
          <a:xfrm>
            <a:off x="159702" y="2951946"/>
            <a:ext cx="636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dirty="0">
                <a:solidFill>
                  <a:schemeClr val="bg1"/>
                </a:solidFill>
              </a:rPr>
              <a:t>Intelligent </a:t>
            </a:r>
            <a:r>
              <a:rPr lang="nb-NO" b="1" dirty="0" err="1">
                <a:solidFill>
                  <a:schemeClr val="bg1"/>
                </a:solidFill>
              </a:rPr>
              <a:t>varmekontroll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Integrert sensorsystem regulerer temperaturen på platene 100 ganger i sekundet, noe som sikrer jevn varmeeffekt. På denne måten kan du style med en eksakt varme som aldri overstiger den valgte temperaturen.</a:t>
            </a:r>
            <a:endParaRPr lang="sv-SE" dirty="0">
              <a:solidFill>
                <a:schemeClr val="bg1"/>
              </a:solidFill>
              <a:latin typeface="inheri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715D331-354C-05C3-AC8C-F7204B863BC3}"/>
              </a:ext>
            </a:extLst>
          </p:cNvPr>
          <p:cNvSpPr txBox="1"/>
          <p:nvPr/>
        </p:nvSpPr>
        <p:spPr>
          <a:xfrm>
            <a:off x="159702" y="4914451"/>
            <a:ext cx="636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dirty="0">
                <a:solidFill>
                  <a:schemeClr val="bg1"/>
                </a:solidFill>
              </a:rPr>
              <a:t>Fleksible plater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30 individuelle fasetter laget av mangan-kobber-legering er spesielt utvalgt for sin fleksibilitet, styrke og varmeledningsevne. De former seg etter håret for å samle det, og gir bedre styling med mindre varme.</a:t>
            </a:r>
            <a:endParaRPr lang="sv-SE" dirty="0">
              <a:solidFill>
                <a:schemeClr val="bg1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4819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62ADB8-47BC-8ADB-7A67-D91B1A74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" y="227266"/>
            <a:ext cx="6013132" cy="276999"/>
          </a:xfrm>
        </p:spPr>
        <p:txBody>
          <a:bodyPr/>
          <a:lstStyle/>
          <a:p>
            <a:r>
              <a:rPr lang="sv-SE" sz="1800" b="1" dirty="0"/>
              <a:t>INNHOLD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AFBBB8-EA05-077A-447D-32160DD9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4" y="1290912"/>
            <a:ext cx="11909880" cy="42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CE7EB-9F9D-9D0A-49A8-F992D1B2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Onlinemedia 2" title="How to set up and use your Dyson Corrale™ hair straightener">
            <a:hlinkClick r:id="" action="ppaction://media"/>
            <a:extLst>
              <a:ext uri="{FF2B5EF4-FFF2-40B4-BE49-F238E27FC236}">
                <a16:creationId xmlns:a16="http://schemas.microsoft.com/office/drawing/2014/main" id="{D6F38EDB-0A5A-2B99-AC63-1E76ACAA42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126E6-B017-0C26-CFB5-C2D2BB611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A916B4-3C5F-DECB-984F-6E03292A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" y="227266"/>
            <a:ext cx="6013132" cy="276999"/>
          </a:xfrm>
        </p:spPr>
        <p:txBody>
          <a:bodyPr/>
          <a:lstStyle/>
          <a:p>
            <a:r>
              <a:rPr lang="sv-SE" sz="1800" b="1" dirty="0" err="1"/>
              <a:t>Spesifikasjoner</a:t>
            </a:r>
            <a:endParaRPr lang="sv-SE" sz="18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793851-9298-149D-3C24-5C3BD5C8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" y="811039"/>
            <a:ext cx="9976132" cy="316745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BC9D4C5-F929-6D29-C664-8E4723FE5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096"/>
          <a:stretch/>
        </p:blipFill>
        <p:spPr>
          <a:xfrm>
            <a:off x="0" y="3978495"/>
            <a:ext cx="8162291" cy="28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F62D8-23A0-3EE0-BA2D-A035E1A8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F1ABFA-2B7F-38A5-270B-274FE168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34" y="207771"/>
            <a:ext cx="6013132" cy="276999"/>
          </a:xfrm>
        </p:spPr>
        <p:txBody>
          <a:bodyPr/>
          <a:lstStyle/>
          <a:p>
            <a:r>
              <a:rPr lang="sv-SE" sz="1800" b="1" dirty="0"/>
              <a:t>Q&amp;A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2758EB-D66E-74C6-2851-0C3DFF4BEBF5}"/>
              </a:ext>
            </a:extLst>
          </p:cNvPr>
          <p:cNvSpPr txBox="1"/>
          <p:nvPr/>
        </p:nvSpPr>
        <p:spPr>
          <a:xfrm>
            <a:off x="643466" y="786120"/>
            <a:ext cx="1041964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Hvordan skiller </a:t>
            </a:r>
            <a:r>
              <a:rPr lang="nb-NO" sz="1400" b="1" dirty="0" err="1"/>
              <a:t>Dysons</a:t>
            </a:r>
            <a:r>
              <a:rPr lang="nb-NO" sz="1400" b="1" dirty="0"/>
              <a:t> fleksible plater seg fra flytende plater?</a:t>
            </a:r>
            <a:br>
              <a:rPr lang="nb-NO" sz="1400" dirty="0"/>
            </a:br>
            <a:r>
              <a:rPr lang="nb-NO" sz="1400" dirty="0"/>
              <a:t>Flytende plater er faste – de beveger seg bare for å justere vinkelen, noe som kan bidra til at platene kommer nærmere hverandre når man klemmer dem sammen. Men for å rette håret trenger du en kombinasjon av varme, trykk og kontroll. Flytende plater kan ikke kontrollere håret spesielt godt, noe som gjør at trykket blir ujevnt – og dermed krever mer varme.</a:t>
            </a:r>
          </a:p>
          <a:p>
            <a:r>
              <a:rPr lang="nb-NO" sz="1400" dirty="0" err="1"/>
              <a:t>Dysons</a:t>
            </a:r>
            <a:r>
              <a:rPr lang="nb-NO" sz="1400" dirty="0"/>
              <a:t> fleksible plater er annerledes. De bøyer seg faktisk og former seg for å holde håret samlet. Denne ekstra kontrollen gjør en stor forskjell – forbedret styling med mindre varme. Og dermed mindre varmeslitasje¹ på kundenes hår.</a:t>
            </a:r>
          </a:p>
          <a:p>
            <a:r>
              <a:rPr lang="nb-NO" sz="1000" dirty="0"/>
              <a:t>¹ Varmeskader målt i </a:t>
            </a:r>
            <a:r>
              <a:rPr lang="nb-NO" sz="1000" dirty="0" err="1"/>
              <a:t>hårstyrke</a:t>
            </a:r>
            <a:r>
              <a:rPr lang="nb-NO" sz="1000" dirty="0"/>
              <a:t> når man skaper en tilsvarende frisyre. Testet på fleksible plater </a:t>
            </a:r>
            <a:r>
              <a:rPr lang="nb-NO" sz="1000" dirty="0" err="1"/>
              <a:t>vs</a:t>
            </a:r>
            <a:r>
              <a:rPr lang="nb-NO" sz="1000" dirty="0"/>
              <a:t> faste plater.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F0B55C4-A7E1-0692-E9C7-8E10C04662F6}"/>
              </a:ext>
            </a:extLst>
          </p:cNvPr>
          <p:cNvSpPr txBox="1"/>
          <p:nvPr/>
        </p:nvSpPr>
        <p:spPr>
          <a:xfrm>
            <a:off x="643466" y="2976190"/>
            <a:ext cx="1041964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Hvordan optimaliserer jeg driftstiden for profesjonell bruk?</a:t>
            </a:r>
            <a:br>
              <a:rPr lang="nb-NO" sz="1400" dirty="0"/>
            </a:br>
            <a:r>
              <a:rPr lang="nb-NO" sz="1400" dirty="0"/>
              <a:t>Med opptil 30 minutters bruk uten ledning på én enkelt lading¹ får du god </a:t>
            </a:r>
            <a:r>
              <a:rPr lang="nb-NO" sz="1400" dirty="0" err="1"/>
              <a:t>stylingtid</a:t>
            </a:r>
            <a:r>
              <a:rPr lang="nb-NO" sz="1400" dirty="0"/>
              <a:t> med </a:t>
            </a:r>
            <a:r>
              <a:rPr lang="nb-NO" sz="1400" dirty="0" err="1"/>
              <a:t>Dyson</a:t>
            </a:r>
            <a:r>
              <a:rPr lang="nb-NO" sz="1400" dirty="0"/>
              <a:t> </a:t>
            </a:r>
            <a:r>
              <a:rPr lang="nb-NO" sz="1400" dirty="0" err="1"/>
              <a:t>Corrale</a:t>
            </a:r>
            <a:r>
              <a:rPr lang="nb-NO" sz="1400" dirty="0"/>
              <a:t>™-rettetangen. Men hvis du trenger å style lenger, finnes det to enkle måter å øke batteritiden på.</a:t>
            </a:r>
            <a:br>
              <a:rPr lang="nb-NO" sz="1400" dirty="0"/>
            </a:br>
            <a:endParaRPr lang="nb-NO" sz="1400" dirty="0"/>
          </a:p>
          <a:p>
            <a:pPr>
              <a:buFont typeface="+mj-lt"/>
              <a:buAutoNum type="arabicPeriod"/>
            </a:pPr>
            <a:r>
              <a:rPr lang="nb-NO" sz="1400" b="1" dirty="0"/>
              <a:t>Uten ledning:</a:t>
            </a:r>
            <a:r>
              <a:rPr lang="nb-NO" sz="1400" dirty="0"/>
              <a:t> Plasser rettetangen i ladestasjonen når den ikke er i bruk. Den lades opp til 90 % på bare 40 minutter, så regelmessig </a:t>
            </a:r>
            <a:r>
              <a:rPr lang="nb-NO" sz="1400" dirty="0" err="1"/>
              <a:t>lading</a:t>
            </a:r>
            <a:r>
              <a:rPr lang="nb-NO" sz="1400" dirty="0"/>
              <a:t> kan forlenge batteritiden.</a:t>
            </a:r>
            <a:br>
              <a:rPr lang="nb-NO" sz="1400" dirty="0"/>
            </a:br>
            <a:endParaRPr lang="nb-NO" sz="1400" dirty="0"/>
          </a:p>
          <a:p>
            <a:pPr>
              <a:buFont typeface="+mj-lt"/>
              <a:buAutoNum type="arabicPeriod"/>
            </a:pPr>
            <a:r>
              <a:rPr lang="nb-NO" sz="1400" b="1" dirty="0"/>
              <a:t>Med ledning:</a:t>
            </a:r>
            <a:r>
              <a:rPr lang="nb-NO" sz="1400" dirty="0"/>
              <a:t> For å maksimere batteritiden kan du enkelt koble til den magnetiske ladekabelen for å style i hybrid charge-modus.</a:t>
            </a:r>
          </a:p>
          <a:p>
            <a:r>
              <a:rPr lang="nb-NO" sz="1000" dirty="0"/>
              <a:t>¹ Nøyaktig driftstid avhenger av hårtype og </a:t>
            </a:r>
            <a:r>
              <a:rPr lang="nb-NO" sz="1000" dirty="0" err="1"/>
              <a:t>stylingteknikk</a:t>
            </a:r>
            <a:r>
              <a:rPr lang="nb-NO" sz="1000" dirty="0"/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1897D1-5A3F-7933-3D0E-BD6AD165A3C8}"/>
              </a:ext>
            </a:extLst>
          </p:cNvPr>
          <p:cNvSpPr txBox="1"/>
          <p:nvPr/>
        </p:nvSpPr>
        <p:spPr>
          <a:xfrm>
            <a:off x="643466" y="554866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Kan jeg bruke </a:t>
            </a:r>
            <a:r>
              <a:rPr lang="nb-NO" sz="1400" b="1" dirty="0" err="1"/>
              <a:t>Corrale</a:t>
            </a:r>
            <a:r>
              <a:rPr lang="nb-NO" sz="1400" b="1" dirty="0"/>
              <a:t> på vått eller fuktig hår?</a:t>
            </a:r>
            <a:br>
              <a:rPr lang="nb-NO" sz="1400" dirty="0"/>
            </a:br>
            <a:r>
              <a:rPr lang="nb-NO" sz="1400" dirty="0"/>
              <a:t>Nei, rettetangen skal kun brukes på tørt hår.</a:t>
            </a:r>
            <a:endParaRPr lang="sv-SE" sz="1400" b="0" i="0" dirty="0">
              <a:solidFill>
                <a:srgbClr val="555555"/>
              </a:solidFill>
              <a:effectLst/>
              <a:latin typeface="DysonFutura"/>
            </a:endParaRPr>
          </a:p>
        </p:txBody>
      </p:sp>
    </p:spTree>
    <p:extLst>
      <p:ext uri="{BB962C8B-B14F-4D97-AF65-F5344CB8AC3E}">
        <p14:creationId xmlns:p14="http://schemas.microsoft.com/office/powerpoint/2010/main" val="379709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658</Words>
  <Application>Microsoft Macintosh PowerPoint</Application>
  <PresentationFormat>Widescreen</PresentationFormat>
  <Paragraphs>29</Paragraphs>
  <Slides>9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DysonFutura</vt:lpstr>
      <vt:lpstr>inherit</vt:lpstr>
      <vt:lpstr>Tahoma</vt:lpstr>
      <vt:lpstr>office theme</vt:lpstr>
      <vt:lpstr>1_Office Theme</vt:lpstr>
      <vt:lpstr>PowerPoint-presentasjon</vt:lpstr>
      <vt:lpstr>PowerPoint-presentasjon</vt:lpstr>
      <vt:lpstr>PowerPoint-presentasjon</vt:lpstr>
      <vt:lpstr>Fördelar </vt:lpstr>
      <vt:lpstr>Teknologi </vt:lpstr>
      <vt:lpstr>INNHOLD</vt:lpstr>
      <vt:lpstr>PowerPoint-presentasjon</vt:lpstr>
      <vt:lpstr>Spesifikasjoner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Anette Lislerud</cp:lastModifiedBy>
  <cp:revision>7</cp:revision>
  <dcterms:created xsi:type="dcterms:W3CDTF">2025-02-12T10:46:03Z</dcterms:created>
  <dcterms:modified xsi:type="dcterms:W3CDTF">2025-02-26T13:58:13Z</dcterms:modified>
</cp:coreProperties>
</file>